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2"/>
  </p:notesMasterIdLst>
  <p:sldIdLst>
    <p:sldId id="256" r:id="rId2"/>
    <p:sldId id="266" r:id="rId3"/>
    <p:sldId id="268" r:id="rId4"/>
    <p:sldId id="269" r:id="rId5"/>
    <p:sldId id="298" r:id="rId6"/>
    <p:sldId id="267" r:id="rId7"/>
    <p:sldId id="293" r:id="rId8"/>
    <p:sldId id="270" r:id="rId9"/>
    <p:sldId id="272" r:id="rId10"/>
    <p:sldId id="274" r:id="rId11"/>
    <p:sldId id="275" r:id="rId12"/>
    <p:sldId id="277" r:id="rId13"/>
    <p:sldId id="278" r:id="rId14"/>
    <p:sldId id="279" r:id="rId15"/>
    <p:sldId id="280" r:id="rId16"/>
    <p:sldId id="299" r:id="rId17"/>
    <p:sldId id="281" r:id="rId18"/>
    <p:sldId id="314" r:id="rId19"/>
    <p:sldId id="259" r:id="rId20"/>
    <p:sldId id="303" r:id="rId21"/>
    <p:sldId id="260" r:id="rId22"/>
    <p:sldId id="282" r:id="rId23"/>
    <p:sldId id="284" r:id="rId24"/>
    <p:sldId id="285" r:id="rId25"/>
    <p:sldId id="301" r:id="rId26"/>
    <p:sldId id="286" r:id="rId27"/>
    <p:sldId id="295" r:id="rId28"/>
    <p:sldId id="288" r:id="rId29"/>
    <p:sldId id="263" r:id="rId30"/>
    <p:sldId id="265" r:id="rId31"/>
    <p:sldId id="304" r:id="rId32"/>
    <p:sldId id="296" r:id="rId33"/>
    <p:sldId id="305" r:id="rId34"/>
    <p:sldId id="306" r:id="rId35"/>
    <p:sldId id="316" r:id="rId36"/>
    <p:sldId id="308" r:id="rId37"/>
    <p:sldId id="309" r:id="rId38"/>
    <p:sldId id="311" r:id="rId39"/>
    <p:sldId id="312" r:id="rId40"/>
    <p:sldId id="313" r:id="rId41"/>
    <p:sldId id="317" r:id="rId42"/>
    <p:sldId id="318" r:id="rId43"/>
    <p:sldId id="319" r:id="rId44"/>
    <p:sldId id="320" r:id="rId45"/>
    <p:sldId id="321" r:id="rId46"/>
    <p:sldId id="322" r:id="rId47"/>
    <p:sldId id="323" r:id="rId48"/>
    <p:sldId id="289" r:id="rId49"/>
    <p:sldId id="290" r:id="rId50"/>
    <p:sldId id="291"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arabantoosoo" initials="s" lastIdx="1" clrIdx="0">
    <p:extLst>
      <p:ext uri="{19B8F6BF-5375-455C-9EA6-DF929625EA0E}">
        <p15:presenceInfo xmlns:p15="http://schemas.microsoft.com/office/powerpoint/2012/main" userId="b5d1f60202a900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96" autoAdjust="0"/>
  </p:normalViewPr>
  <p:slideViewPr>
    <p:cSldViewPr>
      <p:cViewPr varScale="1">
        <p:scale>
          <a:sx n="52" d="100"/>
          <a:sy n="52" d="100"/>
        </p:scale>
        <p:origin x="123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9T23:58:25.187"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8C67A6-D9D2-4D67-AD2D-48E19EA7938D}" type="datetimeFigureOut">
              <a:rPr lang="en-US" smtClean="0"/>
              <a:t>2020-07-19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BF5D5D-E7E9-4797-8B5E-C823A02171B8}" type="slidenum">
              <a:rPr lang="en-US" smtClean="0"/>
              <a:t>‹#›</a:t>
            </a:fld>
            <a:endParaRPr lang="en-US"/>
          </a:p>
        </p:txBody>
      </p:sp>
    </p:spTree>
    <p:extLst>
      <p:ext uri="{BB962C8B-B14F-4D97-AF65-F5344CB8AC3E}">
        <p14:creationId xmlns:p14="http://schemas.microsoft.com/office/powerpoint/2010/main" val="3589974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239426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4162501/#B21"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ncbi.nlm.nih.gov/pmc/articles/PMC4162501/#B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Survival data are a special type of data, and therefore have to be analyzed with special methods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3</a:t>
            </a:fld>
            <a:endParaRPr lang="en-US"/>
          </a:p>
        </p:txBody>
      </p:sp>
    </p:spTree>
    <p:extLst>
      <p:ext uri="{BB962C8B-B14F-4D97-AF65-F5344CB8AC3E}">
        <p14:creationId xmlns:p14="http://schemas.microsoft.com/office/powerpoint/2010/main" val="243801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Groups as AML to ALL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Co-variables such as: does weight, gender, or tumor site influence survival time of cancer patients?</a:t>
            </a:r>
            <a:endParaRPr lang="en-US" dirty="0" smtClean="0"/>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15</a:t>
            </a:fld>
            <a:endParaRPr lang="en-US"/>
          </a:p>
        </p:txBody>
      </p:sp>
    </p:spTree>
    <p:extLst>
      <p:ext uri="{BB962C8B-B14F-4D97-AF65-F5344CB8AC3E}">
        <p14:creationId xmlns:p14="http://schemas.microsoft.com/office/powerpoint/2010/main" val="144254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KM re-estimates the survival probability each time an event occurs. </a:t>
            </a:r>
          </a:p>
          <a:p>
            <a:endParaRPr lang="en-US" dirty="0" smtClean="0"/>
          </a:p>
          <a:p>
            <a:r>
              <a:rPr lang="en-US" dirty="0" smtClean="0"/>
              <a:t>Keep the re-estimation point</a:t>
            </a:r>
            <a:r>
              <a:rPr lang="en-US" baseline="0" dirty="0" smtClean="0"/>
              <a:t> in mind </a:t>
            </a:r>
          </a:p>
          <a:p>
            <a:endParaRPr lang="en-US" dirty="0" smtClean="0"/>
          </a:p>
          <a:p>
            <a:endParaRPr lang="en-US" dirty="0" smtClean="0"/>
          </a:p>
          <a:p>
            <a:r>
              <a:rPr lang="en-US" sz="1200" b="0" i="0" kern="1200" dirty="0" smtClean="0">
                <a:solidFill>
                  <a:schemeClr val="tx1"/>
                </a:solidFill>
                <a:effectLst/>
                <a:latin typeface="+mn-lt"/>
                <a:ea typeface="+mn-ea"/>
                <a:cs typeface="+mn-cs"/>
              </a:rPr>
              <a:t>Different survival probability assumption may be tested, provided we have enough data to estimate survival probabilities in different subsets of the data and, if necessary, adjusted for by further analyses</a:t>
            </a:r>
          </a:p>
          <a:p>
            <a:endParaRPr lang="en-US" sz="1200" b="0" i="0" kern="1200" dirty="0" smtClean="0">
              <a:solidFill>
                <a:schemeClr val="tx1"/>
              </a:solidFill>
              <a:effectLst/>
              <a:latin typeface="+mn-lt"/>
              <a:ea typeface="+mn-ea"/>
              <a:cs typeface="+mn-cs"/>
            </a:endParaRPr>
          </a:p>
          <a:p>
            <a:r>
              <a:rPr lang="en-US" dirty="0" smtClean="0">
                <a:hlinkClick r:id="rId3"/>
              </a:rPr>
              <a:t>https://www.ncbi.nlm.nih.gov/pmc/articles/PMC2394262/</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17</a:t>
            </a:fld>
            <a:endParaRPr lang="en-US"/>
          </a:p>
        </p:txBody>
      </p:sp>
    </p:spTree>
    <p:extLst>
      <p:ext uri="{BB962C8B-B14F-4D97-AF65-F5344CB8AC3E}">
        <p14:creationId xmlns:p14="http://schemas.microsoft.com/office/powerpoint/2010/main" val="4057804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3aboood : </a:t>
            </a:r>
            <a:r>
              <a:rPr lang="en-US" dirty="0" err="1" smtClean="0"/>
              <a:t>enta</a:t>
            </a:r>
            <a:r>
              <a:rPr lang="en-US" dirty="0" smtClean="0"/>
              <a:t> moraba3</a:t>
            </a:r>
            <a:r>
              <a:rPr lang="en-US" baseline="0" dirty="0" smtClean="0"/>
              <a:t> wa7ed ,,, several regimens across different times …example </a:t>
            </a:r>
            <a:r>
              <a:rPr lang="en-US" baseline="0" dirty="0" err="1" smtClean="0"/>
              <a:t>osteo</a:t>
            </a:r>
            <a:endParaRPr lang="en-US" dirty="0" smtClean="0"/>
          </a:p>
          <a:p>
            <a:r>
              <a:rPr lang="en-US" dirty="0" smtClean="0"/>
              <a:t>Early detection better survival </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18</a:t>
            </a:fld>
            <a:endParaRPr lang="en-US"/>
          </a:p>
        </p:txBody>
      </p:sp>
    </p:spTree>
    <p:extLst>
      <p:ext uri="{BB962C8B-B14F-4D97-AF65-F5344CB8AC3E}">
        <p14:creationId xmlns:p14="http://schemas.microsoft.com/office/powerpoint/2010/main" val="76566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Patients’ survival times are plotted on the x-axis, and the probability of survival calculated according to the Kaplan–Meier method is plotted on the y-axis.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Survival rates indicate the number of patients in whom no event has occurred up to a certain point in time.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can be interpreted from the graph as follows: one year after diagnosis, we can expect 30% of patients to be still alive. When stating survival rates, it is important to also state the point in time to which it corresponds. When comparing two treatment groups, it is advisable to plot Kaplan–Meier curves for both treatment groups, as these provide more information than survival rates alone</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19</a:t>
            </a:fld>
            <a:endParaRPr lang="en-US"/>
          </a:p>
        </p:txBody>
      </p:sp>
    </p:spTree>
    <p:extLst>
      <p:ext uri="{BB962C8B-B14F-4D97-AF65-F5344CB8AC3E}">
        <p14:creationId xmlns:p14="http://schemas.microsoft.com/office/powerpoint/2010/main" val="3753585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Patients in arm 1 received chemotherapy before and after radiotherapy (“sandwich” chemotherapy), while patients in arm 2 first received radiotherapy and then chemotherapy (maintenance chemotherapy). The trial investigated whether one of the two types of treatment led to longer patient survival times.</a:t>
            </a:r>
          </a:p>
          <a:p>
            <a:endParaRPr lang="en-US" dirty="0" smtClean="0"/>
          </a:p>
          <a:p>
            <a:r>
              <a:rPr lang="en-US" dirty="0" smtClean="0"/>
              <a:t>Side note :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oncology, a distinction is often made between overall survival (the time from diagnosis to death for any reason) and tumor-specific survival (the time from diagnosis to tumor-related death). In tumor-specific survival, patients who die for reasons unrelated to their tumors are censored because the event “tumor-related death” has not occurred. In more complex evaluations, both events can be investigated in parallel (as competing risks). However, this will not be examined in this article. HIT ’91 investigated the time from primary brain tumor operation to death for any reason.</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20</a:t>
            </a:fld>
            <a:endParaRPr lang="en-US"/>
          </a:p>
        </p:txBody>
      </p:sp>
    </p:spTree>
    <p:extLst>
      <p:ext uri="{BB962C8B-B14F-4D97-AF65-F5344CB8AC3E}">
        <p14:creationId xmlns:p14="http://schemas.microsoft.com/office/powerpoint/2010/main" val="112886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mean survival time is very much affected by censorings. Because of this, median values of survival times are always given. The median survival time is the time at which half the patients have suffered an event.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median survival time of the five brain tumor patients is ten months. If the Kaplan–Meier estimator for the whole observation period is more than 50%, the median survival time cannot be determined. In such cases, fewer than half the patients have suffered an event by the end of the observation period.</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Food for thought</a:t>
            </a:r>
          </a:p>
          <a:p>
            <a:r>
              <a:rPr lang="en-US" sz="1200" b="0" kern="1200" dirty="0" smtClean="0">
                <a:solidFill>
                  <a:schemeClr val="tx1"/>
                </a:solidFill>
                <a:effectLst/>
                <a:latin typeface="+mn-lt"/>
                <a:ea typeface="+mn-ea"/>
                <a:cs typeface="+mn-cs"/>
              </a:rPr>
              <a:t>It is common to assume that medians are additive, but an interesting anomaly arises if outcome is considered only in terms of median time to event. Table 1 shows a hypothetical example of a trial in advanced cancer, in which the median times to progression (</a:t>
            </a:r>
            <a:r>
              <a:rPr lang="en-US" sz="1200" b="0" kern="1200" dirty="0" err="1" smtClean="0">
                <a:solidFill>
                  <a:schemeClr val="tx1"/>
                </a:solidFill>
                <a:effectLst/>
                <a:latin typeface="+mn-lt"/>
                <a:ea typeface="+mn-ea"/>
                <a:cs typeface="+mn-cs"/>
              </a:rPr>
              <a:t>ie</a:t>
            </a:r>
            <a:r>
              <a:rPr lang="en-US" sz="1200" b="0" kern="1200" dirty="0" smtClean="0">
                <a:solidFill>
                  <a:schemeClr val="tx1"/>
                </a:solidFill>
                <a:effectLst/>
                <a:latin typeface="+mn-lt"/>
                <a:ea typeface="+mn-ea"/>
                <a:cs typeface="+mn-cs"/>
              </a:rPr>
              <a:t>, progression-free survival [PFS]) in the control and experimental arms are 12 months and 18 months, respectively, and the median survival post progression (SPP) is 24 months in both arms. Many would surmise that the median overall survival (OS) in the control arm would be 36 months, but if both PFS and SPP have an exponential distribution, the median OS would be 42.5 months.</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This anomaly does not arise when considering means because for any time-to-event distribution, the sum of the means is always equal to the mean of the sums. In addition, if survival analysis is based on mean time to event, then conditional on SPP being the same in both arms, pure logic would dictate that whatever the duration of SPP, the true difference in mean PFS should be similar to the true difference in mean OS. </a:t>
            </a:r>
            <a:r>
              <a:rPr lang="en-US" sz="1200" b="0" kern="1200" dirty="0" smtClean="0">
                <a:solidFill>
                  <a:srgbClr val="FF0000"/>
                </a:solidFill>
                <a:effectLst/>
                <a:latin typeface="+mn-lt"/>
                <a:ea typeface="+mn-ea"/>
                <a:cs typeface="+mn-cs"/>
              </a:rPr>
              <a:t>RMST analysis, which is based on the mean, therefore overcomes the proportional hazards</a:t>
            </a:r>
            <a:endParaRPr lang="en-US" b="0" dirty="0">
              <a:solidFill>
                <a:srgbClr val="FF0000"/>
              </a:solidFill>
            </a:endParaRPr>
          </a:p>
        </p:txBody>
      </p:sp>
      <p:sp>
        <p:nvSpPr>
          <p:cNvPr id="4" name="Slide Number Placeholder 3"/>
          <p:cNvSpPr>
            <a:spLocks noGrp="1"/>
          </p:cNvSpPr>
          <p:nvPr>
            <p:ph type="sldNum" sz="quarter" idx="10"/>
          </p:nvPr>
        </p:nvSpPr>
        <p:spPr/>
        <p:txBody>
          <a:bodyPr/>
          <a:lstStyle/>
          <a:p>
            <a:fld id="{73BF5D5D-E7E9-4797-8B5E-C823A02171B8}" type="slidenum">
              <a:rPr lang="en-US" smtClean="0"/>
              <a:t>22</a:t>
            </a:fld>
            <a:endParaRPr lang="en-US"/>
          </a:p>
        </p:txBody>
      </p:sp>
    </p:spTree>
    <p:extLst>
      <p:ext uri="{BB962C8B-B14F-4D97-AF65-F5344CB8AC3E}">
        <p14:creationId xmlns:p14="http://schemas.microsoft.com/office/powerpoint/2010/main" val="1017805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HIT ’91, the p-value of the log-rank test used to compare the treatment groups is 0.020. The difference between survival times is significant, with a significance level α = 5%. The group represented by the top curve is the group with the longest survival times </a:t>
            </a:r>
          </a:p>
          <a:p>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standard method, the log-rank test, was used for statistical comparison of survival times. The log-rank test examines whether there is a difference between two groups’ survival times. This involves not only a specific point in time, such as the 6-month survival rate, but also the whole observation period. To put it more simply, we might say that Kaplan–Meier curves are compared with each others</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23</a:t>
            </a:fld>
            <a:endParaRPr lang="en-US"/>
          </a:p>
        </p:txBody>
      </p:sp>
    </p:spTree>
    <p:extLst>
      <p:ext uri="{BB962C8B-B14F-4D97-AF65-F5344CB8AC3E}">
        <p14:creationId xmlns:p14="http://schemas.microsoft.com/office/powerpoint/2010/main" val="34895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extended form of the log-rank test can be used to compare three or more groups, e.g. to compare the survival times of patients with metastasis status M0 versus M1 versus M2/3. This means examining whether survival times are longer or shorter in at least one group than in the other groups. </a:t>
            </a:r>
            <a:endParaRPr lang="en-US" dirty="0" smtClean="0"/>
          </a:p>
          <a:p>
            <a:endParaRPr lang="en-US" dirty="0" smtClean="0"/>
          </a:p>
          <a:p>
            <a:r>
              <a:rPr lang="en-US" sz="1200" b="0" i="0" kern="1200" dirty="0" smtClean="0">
                <a:solidFill>
                  <a:schemeClr val="tx1"/>
                </a:solidFill>
                <a:effectLst/>
                <a:latin typeface="+mn-lt"/>
                <a:ea typeface="+mn-ea"/>
                <a:cs typeface="+mn-cs"/>
              </a:rPr>
              <a:t>When you compare three or more survival curves at once, you get a single P value testing the null hypothesis that all the samples come from populations with identical survival, and that all differences are due to chance. Often, you'll want to drill down and compare curves two at a 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don't adjust for multiple comparisons, it is easy to fool yourself. If you compare many groups, the chances are high that one or more pair of groups will be 'significantly different' purely due to chance. To protect yourself from making this mistake, you should correct for multiple</a:t>
            </a:r>
            <a:r>
              <a:rPr lang="en-US" sz="1200" b="0" i="0" kern="1200" baseline="0" dirty="0" smtClean="0">
                <a:solidFill>
                  <a:schemeClr val="tx1"/>
                </a:solidFill>
                <a:effectLst/>
                <a:latin typeface="+mn-lt"/>
                <a:ea typeface="+mn-ea"/>
                <a:cs typeface="+mn-cs"/>
              </a:rPr>
              <a:t> comparisons </a:t>
            </a:r>
          </a:p>
          <a:p>
            <a:endParaRPr lang="en-US" dirty="0" smtClean="0"/>
          </a:p>
          <a:p>
            <a:r>
              <a:rPr lang="en-US" dirty="0" smtClean="0"/>
              <a:t>Alternatives to the Log-Rank Test </a:t>
            </a:r>
            <a:br>
              <a:rPr lang="en-US" dirty="0" smtClean="0"/>
            </a:br>
            <a:endParaRPr lang="en-US" dirty="0" smtClean="0"/>
          </a:p>
          <a:p>
            <a:r>
              <a:rPr lang="en-US" dirty="0" err="1" smtClean="0"/>
              <a:t>Wilcoxen</a:t>
            </a:r>
            <a:r>
              <a:rPr lang="en-US" dirty="0" smtClean="0"/>
              <a:t> </a:t>
            </a:r>
          </a:p>
          <a:p>
            <a:r>
              <a:rPr lang="en-US" dirty="0" err="1" smtClean="0"/>
              <a:t>Tarone</a:t>
            </a:r>
            <a:r>
              <a:rPr lang="en-US" dirty="0" smtClean="0"/>
              <a:t>-Ware </a:t>
            </a:r>
          </a:p>
          <a:p>
            <a:r>
              <a:rPr lang="en-US" dirty="0" err="1" smtClean="0"/>
              <a:t>Peto</a:t>
            </a:r>
            <a:r>
              <a:rPr lang="en-US" dirty="0" smtClean="0"/>
              <a:t> </a:t>
            </a:r>
          </a:p>
          <a:p>
            <a:r>
              <a:rPr lang="en-US" dirty="0" smtClean="0"/>
              <a:t>Flemington-Harrington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Don’t worry … log- rank by far the  most common </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24</a:t>
            </a:fld>
            <a:endParaRPr lang="en-US"/>
          </a:p>
        </p:txBody>
      </p:sp>
    </p:spTree>
    <p:extLst>
      <p:ext uri="{BB962C8B-B14F-4D97-AF65-F5344CB8AC3E}">
        <p14:creationId xmlns:p14="http://schemas.microsoft.com/office/powerpoint/2010/main" val="10143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41BCB5-C354-4A4F-91B6-901C14274171}" type="slidenum">
              <a:rPr lang="en-US"/>
              <a:pPr/>
              <a:t>25</a:t>
            </a:fld>
            <a:endParaRPr 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6298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term “patients at risk” refers to patients who are still alive at a particular point in time. The number of patients at risk, which varies over time, is often integrated into the Kaplan–Meier curve (under the time axis). As there are fewer patients at risk on the right hand edge of the Kaplan–Meier curve (some have already died or been censored), this information allows us to determine how reliable the Kaplan–Meier estimate still is at the right-hand edge. The fewer the patients at risk, the higher the confidence interval of the Kaplan–Meier estimator.</a:t>
            </a:r>
          </a:p>
          <a:p>
            <a:endParaRPr lang="en-US" dirty="0" smtClean="0"/>
          </a:p>
          <a:p>
            <a:endParaRPr lang="en-US" dirty="0" smtClean="0"/>
          </a:p>
          <a:p>
            <a:r>
              <a:rPr lang="en-US" dirty="0" smtClean="0"/>
              <a:t>It’s getting thinner to the </a:t>
            </a:r>
            <a:r>
              <a:rPr lang="en-US" b="1" dirty="0" smtClean="0"/>
              <a:t>right</a:t>
            </a:r>
            <a:r>
              <a:rPr lang="en-US" b="0" baseline="0" dirty="0" smtClean="0"/>
              <a:t>, not the left as the pic </a:t>
            </a:r>
          </a:p>
          <a:p>
            <a:endParaRPr lang="en-US" b="0" dirty="0"/>
          </a:p>
        </p:txBody>
      </p:sp>
      <p:sp>
        <p:nvSpPr>
          <p:cNvPr id="4" name="Slide Number Placeholder 3"/>
          <p:cNvSpPr>
            <a:spLocks noGrp="1"/>
          </p:cNvSpPr>
          <p:nvPr>
            <p:ph type="sldNum" sz="quarter" idx="10"/>
          </p:nvPr>
        </p:nvSpPr>
        <p:spPr/>
        <p:txBody>
          <a:bodyPr/>
          <a:lstStyle/>
          <a:p>
            <a:fld id="{73BF5D5D-E7E9-4797-8B5E-C823A02171B8}" type="slidenum">
              <a:rPr lang="en-US" smtClean="0"/>
              <a:t>26</a:t>
            </a:fld>
            <a:endParaRPr lang="en-US"/>
          </a:p>
        </p:txBody>
      </p:sp>
    </p:spTree>
    <p:extLst>
      <p:ext uri="{BB962C8B-B14F-4D97-AF65-F5344CB8AC3E}">
        <p14:creationId xmlns:p14="http://schemas.microsoft.com/office/powerpoint/2010/main" val="86842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Explosives</a:t>
            </a:r>
            <a:r>
              <a:rPr lang="de-DE" baseline="0" dirty="0" smtClean="0"/>
              <a:t> of poor quality </a:t>
            </a:r>
          </a:p>
          <a:p>
            <a:endParaRPr lang="de-DE" baseline="0" dirty="0" smtClean="0"/>
          </a:p>
          <a:p>
            <a:r>
              <a:rPr lang="de-DE" baseline="0" dirty="0" smtClean="0"/>
              <a:t>Will they explode ??    </a:t>
            </a:r>
          </a:p>
          <a:p>
            <a:endParaRPr lang="de-DE" baseline="0" dirty="0" smtClean="0"/>
          </a:p>
          <a:p>
            <a:r>
              <a:rPr lang="de-DE" baseline="0" dirty="0" smtClean="0"/>
              <a:t>When ?? </a:t>
            </a:r>
          </a:p>
        </p:txBody>
      </p:sp>
      <p:sp>
        <p:nvSpPr>
          <p:cNvPr id="4" name="Slide Number Placeholder 3"/>
          <p:cNvSpPr>
            <a:spLocks noGrp="1"/>
          </p:cNvSpPr>
          <p:nvPr>
            <p:ph type="sldNum" sz="quarter" idx="10"/>
          </p:nvPr>
        </p:nvSpPr>
        <p:spPr/>
        <p:txBody>
          <a:bodyPr/>
          <a:lstStyle/>
          <a:p>
            <a:fld id="{73BF5D5D-E7E9-4797-8B5E-C823A02171B8}" type="slidenum">
              <a:rPr lang="en-US" smtClean="0"/>
              <a:t>4</a:t>
            </a:fld>
            <a:endParaRPr lang="en-US"/>
          </a:p>
        </p:txBody>
      </p:sp>
    </p:spTree>
    <p:extLst>
      <p:ext uri="{BB962C8B-B14F-4D97-AF65-F5344CB8AC3E}">
        <p14:creationId xmlns:p14="http://schemas.microsoft.com/office/powerpoint/2010/main" val="383886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censored patients are distributed differently in each of two treatment groups that are to be compared, biased estimators may result. The degree of completeness of follow-up in each treatment group should therefore be reported</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28</a:t>
            </a:fld>
            <a:endParaRPr lang="en-US"/>
          </a:p>
        </p:txBody>
      </p:sp>
    </p:spTree>
    <p:extLst>
      <p:ext uri="{BB962C8B-B14F-4D97-AF65-F5344CB8AC3E}">
        <p14:creationId xmlns:p14="http://schemas.microsoft.com/office/powerpoint/2010/main" val="228428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Evaluation of raw event frequencies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Example: There has been a standard treatment for brain tumors for the last 10 years. A new treatment was introduced one year ago (maximum follow-up time of patients receiving the new treatment: 1 year). We would like to investigate whether fewer patients die if they receive the new treatment. As many patients die 2 or 3 years after diagnosis, further patients who have received the new treatment will die in the future. Evaluation of raw event frequencies will produce biased results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29</a:t>
            </a:fld>
            <a:endParaRPr lang="en-US"/>
          </a:p>
        </p:txBody>
      </p:sp>
    </p:spTree>
    <p:extLst>
      <p:ext uri="{BB962C8B-B14F-4D97-AF65-F5344CB8AC3E}">
        <p14:creationId xmlns:p14="http://schemas.microsoft.com/office/powerpoint/2010/main" val="317257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10% of patients who receive treatment A die within one year. 50% of patients who receive treatment B die within one year. If we only take into account </a:t>
            </a:r>
            <a:r>
              <a:rPr lang="en-US" sz="1200" i="1" kern="1200" dirty="0" smtClean="0">
                <a:solidFill>
                  <a:schemeClr val="tx1"/>
                </a:solidFill>
                <a:effectLst/>
                <a:latin typeface="+mn-lt"/>
                <a:ea typeface="+mn-ea"/>
                <a:cs typeface="+mn-cs"/>
              </a:rPr>
              <a:t>when </a:t>
            </a:r>
            <a:r>
              <a:rPr lang="en-US" sz="1200" kern="1200" dirty="0" smtClean="0">
                <a:solidFill>
                  <a:schemeClr val="tx1"/>
                </a:solidFill>
                <a:effectLst/>
                <a:latin typeface="+mn-lt"/>
                <a:ea typeface="+mn-ea"/>
                <a:cs typeface="+mn-cs"/>
              </a:rPr>
              <a:t>the 10% or 50% of the patients died, i.e. only those patients who died within the observation period (one year), then if censored patients are excluded all the patients included in the analysis died and both treatments appear equal. Information on how many patients did not die (i.e. censored patients) must therefore also be taken into account.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30</a:t>
            </a:fld>
            <a:endParaRPr lang="en-US"/>
          </a:p>
        </p:txBody>
      </p:sp>
    </p:spTree>
    <p:extLst>
      <p:ext uri="{BB962C8B-B14F-4D97-AF65-F5344CB8AC3E}">
        <p14:creationId xmlns:p14="http://schemas.microsoft.com/office/powerpoint/2010/main" val="4134493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Multivariate</a:t>
            </a:r>
          </a:p>
          <a:p>
            <a:r>
              <a:rPr lang="en-US" dirty="0" smtClean="0"/>
              <a:t>Prediction</a:t>
            </a:r>
            <a:r>
              <a:rPr lang="en-US" baseline="0" dirty="0" smtClean="0"/>
              <a:t> </a:t>
            </a:r>
          </a:p>
          <a:p>
            <a:r>
              <a:rPr lang="en-US" baseline="0" dirty="0" smtClean="0"/>
              <a:t>Continuous variables </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34</a:t>
            </a:fld>
            <a:endParaRPr lang="en-US"/>
          </a:p>
        </p:txBody>
      </p:sp>
    </p:spTree>
    <p:extLst>
      <p:ext uri="{BB962C8B-B14F-4D97-AF65-F5344CB8AC3E}">
        <p14:creationId xmlns:p14="http://schemas.microsoft.com/office/powerpoint/2010/main" val="3490011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An example of a situation in which this assumption</a:t>
            </a:r>
          </a:p>
          <a:p>
            <a:r>
              <a:rPr lang="en-US" sz="1200" b="0" i="0" u="none" strike="noStrike" kern="1200" baseline="0" dirty="0" smtClean="0">
                <a:solidFill>
                  <a:schemeClr val="tx1"/>
                </a:solidFill>
                <a:latin typeface="+mn-lt"/>
                <a:ea typeface="+mn-ea"/>
                <a:cs typeface="+mn-cs"/>
              </a:rPr>
              <a:t>does not hold is the following: The survival times of</a:t>
            </a:r>
          </a:p>
          <a:p>
            <a:r>
              <a:rPr lang="en-US" sz="1200" b="0" i="0" u="none" strike="noStrike" kern="1200" baseline="0" dirty="0" smtClean="0">
                <a:solidFill>
                  <a:schemeClr val="tx1"/>
                </a:solidFill>
                <a:latin typeface="+mn-lt"/>
                <a:ea typeface="+mn-ea"/>
                <a:cs typeface="+mn-cs"/>
              </a:rPr>
              <a:t>patients who have undergone an operation need to be</a:t>
            </a:r>
          </a:p>
          <a:p>
            <a:r>
              <a:rPr lang="en-US" sz="1200" b="0" i="0" u="none" strike="noStrike" kern="1200" baseline="0" dirty="0" smtClean="0">
                <a:solidFill>
                  <a:schemeClr val="tx1"/>
                </a:solidFill>
                <a:latin typeface="+mn-lt"/>
                <a:ea typeface="+mn-ea"/>
                <a:cs typeface="+mn-cs"/>
              </a:rPr>
              <a:t>compared to those of patients who received radio -</a:t>
            </a:r>
          </a:p>
          <a:p>
            <a:r>
              <a:rPr lang="en-US" sz="1200" b="0" i="0" u="none" strike="noStrike" kern="1200" baseline="0" dirty="0" smtClean="0">
                <a:solidFill>
                  <a:schemeClr val="tx1"/>
                </a:solidFill>
                <a:latin typeface="+mn-lt"/>
                <a:ea typeface="+mn-ea"/>
                <a:cs typeface="+mn-cs"/>
              </a:rPr>
              <a:t>therapy instead of surgery. The risk of death is high immediately</a:t>
            </a:r>
          </a:p>
          <a:p>
            <a:r>
              <a:rPr lang="en-US" sz="1200" b="0" i="0" u="none" strike="noStrike" kern="1200" baseline="0" dirty="0" smtClean="0">
                <a:solidFill>
                  <a:schemeClr val="tx1"/>
                </a:solidFill>
                <a:latin typeface="+mn-lt"/>
                <a:ea typeface="+mn-ea"/>
                <a:cs typeface="+mn-cs"/>
              </a:rPr>
              <a:t>after surgery and then drops. In patients who</a:t>
            </a:r>
          </a:p>
          <a:p>
            <a:r>
              <a:rPr lang="en-US" sz="1200" b="0" i="0" u="none" strike="noStrike" kern="1200" baseline="0" dirty="0" smtClean="0">
                <a:solidFill>
                  <a:schemeClr val="tx1"/>
                </a:solidFill>
                <a:latin typeface="+mn-lt"/>
                <a:ea typeface="+mn-ea"/>
                <a:cs typeface="+mn-cs"/>
              </a:rPr>
              <a:t>receive radiotherapy, the risk of death at the beginning</a:t>
            </a:r>
          </a:p>
          <a:p>
            <a:r>
              <a:rPr lang="en-US" sz="1200" b="0" i="0" u="none" strike="noStrike" kern="1200" baseline="0" dirty="0" smtClean="0">
                <a:solidFill>
                  <a:schemeClr val="tx1"/>
                </a:solidFill>
                <a:latin typeface="+mn-lt"/>
                <a:ea typeface="+mn-ea"/>
                <a:cs typeface="+mn-cs"/>
              </a:rPr>
              <a:t>of treatment is low, but it may rise over time if radiotherapy</a:t>
            </a:r>
          </a:p>
          <a:p>
            <a:r>
              <a:rPr lang="en-US" sz="1200" b="0" i="0" u="none" strike="noStrike" kern="1200" baseline="0" dirty="0" smtClean="0">
                <a:solidFill>
                  <a:schemeClr val="tx1"/>
                </a:solidFill>
                <a:latin typeface="+mn-lt"/>
                <a:ea typeface="+mn-ea"/>
                <a:cs typeface="+mn-cs"/>
              </a:rPr>
              <a:t>is insufficiently effective. This means that the</a:t>
            </a:r>
          </a:p>
          <a:p>
            <a:r>
              <a:rPr lang="en-US" sz="1200" b="0" i="0" u="none" strike="noStrike" kern="1200" baseline="0" dirty="0" smtClean="0">
                <a:solidFill>
                  <a:schemeClr val="tx1"/>
                </a:solidFill>
                <a:latin typeface="+mn-lt"/>
                <a:ea typeface="+mn-ea"/>
                <a:cs typeface="+mn-cs"/>
              </a:rPr>
              <a:t>two death rates are not proportional to each other.</a:t>
            </a:r>
            <a:endParaRPr lang="en-US" dirty="0" smtClean="0"/>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35</a:t>
            </a:fld>
            <a:endParaRPr lang="en-US"/>
          </a:p>
        </p:txBody>
      </p:sp>
    </p:spTree>
    <p:extLst>
      <p:ext uri="{BB962C8B-B14F-4D97-AF65-F5344CB8AC3E}">
        <p14:creationId xmlns:p14="http://schemas.microsoft.com/office/powerpoint/2010/main" val="4010818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a:t>
            </a:r>
          </a:p>
          <a:p>
            <a:r>
              <a:rPr lang="en-US" sz="1200" b="0" i="0" u="none" strike="noStrike" kern="1200" baseline="0" dirty="0" smtClean="0">
                <a:solidFill>
                  <a:schemeClr val="tx1"/>
                </a:solidFill>
                <a:latin typeface="+mn-lt"/>
                <a:ea typeface="+mn-ea"/>
                <a:cs typeface="+mn-cs"/>
              </a:rPr>
              <a:t>example, if we wish to know whether diabetes patients’</a:t>
            </a:r>
          </a:p>
          <a:p>
            <a:r>
              <a:rPr lang="en-US" sz="1200" b="0" i="0" u="none" strike="noStrike" kern="1200" baseline="0" dirty="0" smtClean="0">
                <a:solidFill>
                  <a:schemeClr val="tx1"/>
                </a:solidFill>
                <a:latin typeface="+mn-lt"/>
                <a:ea typeface="+mn-ea"/>
                <a:cs typeface="+mn-cs"/>
              </a:rPr>
              <a:t>cumulative dose of insulin affects the length of time</a:t>
            </a:r>
          </a:p>
          <a:p>
            <a:r>
              <a:rPr lang="en-US" sz="1200" b="0" i="0" u="none" strike="noStrike" kern="1200" baseline="0" dirty="0" smtClean="0">
                <a:solidFill>
                  <a:schemeClr val="tx1"/>
                </a:solidFill>
                <a:latin typeface="+mn-lt"/>
                <a:ea typeface="+mn-ea"/>
                <a:cs typeface="+mn-cs"/>
              </a:rPr>
              <a:t>until a cardiovascular event occurs, we cannot stipulate</a:t>
            </a:r>
          </a:p>
          <a:p>
            <a:r>
              <a:rPr lang="en-US" sz="1200" b="0" i="0" u="none" strike="noStrike" kern="1200" baseline="0" dirty="0" smtClean="0">
                <a:solidFill>
                  <a:schemeClr val="tx1"/>
                </a:solidFill>
                <a:latin typeface="+mn-lt"/>
                <a:ea typeface="+mn-ea"/>
                <a:cs typeface="+mn-cs"/>
              </a:rPr>
              <a:t>the cumulative dose as a known quantity at the outset.</a:t>
            </a:r>
          </a:p>
          <a:p>
            <a:r>
              <a:rPr lang="en-US" sz="1200" b="0" i="0" u="none" strike="noStrike" kern="1200" baseline="0" dirty="0" smtClean="0">
                <a:solidFill>
                  <a:schemeClr val="tx1"/>
                </a:solidFill>
                <a:latin typeface="+mn-lt"/>
                <a:ea typeface="+mn-ea"/>
                <a:cs typeface="+mn-cs"/>
              </a:rPr>
              <a:t>Patients who survive longer will generally receive a</a:t>
            </a:r>
          </a:p>
          <a:p>
            <a:r>
              <a:rPr lang="en-US" sz="1200" b="0" i="0" u="none" strike="noStrike" kern="1200" baseline="0" dirty="0" smtClean="0">
                <a:solidFill>
                  <a:schemeClr val="tx1"/>
                </a:solidFill>
                <a:latin typeface="+mn-lt"/>
                <a:ea typeface="+mn-ea"/>
                <a:cs typeface="+mn-cs"/>
              </a:rPr>
              <a:t>higher total dose. However, this high cumulative dose</a:t>
            </a:r>
          </a:p>
          <a:p>
            <a:r>
              <a:rPr lang="en-US" sz="1200" b="0" i="0" u="none" strike="noStrike" kern="1200" baseline="0" dirty="0" smtClean="0">
                <a:solidFill>
                  <a:schemeClr val="tx1"/>
                </a:solidFill>
                <a:latin typeface="+mn-lt"/>
                <a:ea typeface="+mn-ea"/>
                <a:cs typeface="+mn-cs"/>
              </a:rPr>
              <a:t>is not the cause of longer survival.</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38</a:t>
            </a:fld>
            <a:endParaRPr lang="en-US"/>
          </a:p>
        </p:txBody>
      </p:sp>
    </p:spTree>
    <p:extLst>
      <p:ext uri="{BB962C8B-B14F-4D97-AF65-F5344CB8AC3E}">
        <p14:creationId xmlns:p14="http://schemas.microsoft.com/office/powerpoint/2010/main" val="9685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at least 10</a:t>
            </a:r>
            <a:r>
              <a:rPr lang="en-US" baseline="0" dirty="0" smtClean="0"/>
              <a:t> observations per variable. Or each level of variable in case of a case of a categorical variable</a:t>
            </a:r>
          </a:p>
        </p:txBody>
      </p:sp>
      <p:sp>
        <p:nvSpPr>
          <p:cNvPr id="4" name="Slide Number Placeholder 3"/>
          <p:cNvSpPr>
            <a:spLocks noGrp="1"/>
          </p:cNvSpPr>
          <p:nvPr>
            <p:ph type="sldNum" sz="quarter" idx="10"/>
          </p:nvPr>
        </p:nvSpPr>
        <p:spPr/>
        <p:txBody>
          <a:bodyPr/>
          <a:lstStyle/>
          <a:p>
            <a:fld id="{73BF5D5D-E7E9-4797-8B5E-C823A02171B8}" type="slidenum">
              <a:rPr lang="en-US" smtClean="0"/>
              <a:t>39</a:t>
            </a:fld>
            <a:endParaRPr lang="en-US"/>
          </a:p>
        </p:txBody>
      </p:sp>
    </p:spTree>
    <p:extLst>
      <p:ext uri="{BB962C8B-B14F-4D97-AF65-F5344CB8AC3E}">
        <p14:creationId xmlns:p14="http://schemas.microsoft.com/office/powerpoint/2010/main" val="3219044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Choosing an event</a:t>
            </a:r>
            <a:r>
              <a:rPr lang="en-US" baseline="0" dirty="0" smtClean="0"/>
              <a:t> out of competing events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40</a:t>
            </a:fld>
            <a:endParaRPr lang="en-US"/>
          </a:p>
        </p:txBody>
      </p:sp>
    </p:spTree>
    <p:extLst>
      <p:ext uri="{BB962C8B-B14F-4D97-AF65-F5344CB8AC3E}">
        <p14:creationId xmlns:p14="http://schemas.microsoft.com/office/powerpoint/2010/main" val="743706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 treatment </a:t>
            </a:r>
          </a:p>
          <a:p>
            <a:r>
              <a:rPr lang="en-US" dirty="0" smtClean="0"/>
              <a:t>Resid.ds: residual disease</a:t>
            </a:r>
          </a:p>
          <a:p>
            <a:r>
              <a:rPr lang="en-US" dirty="0" smtClean="0"/>
              <a:t>ECOG.ps   performance status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41</a:t>
            </a:fld>
            <a:endParaRPr lang="en-US"/>
          </a:p>
        </p:txBody>
      </p:sp>
    </p:spTree>
    <p:extLst>
      <p:ext uri="{BB962C8B-B14F-4D97-AF65-F5344CB8AC3E}">
        <p14:creationId xmlns:p14="http://schemas.microsoft.com/office/powerpoint/2010/main" val="1669081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Decided to use a cut-off of 50 years </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42</a:t>
            </a:fld>
            <a:endParaRPr lang="en-US"/>
          </a:p>
        </p:txBody>
      </p:sp>
    </p:spTree>
    <p:extLst>
      <p:ext uri="{BB962C8B-B14F-4D97-AF65-F5344CB8AC3E}">
        <p14:creationId xmlns:p14="http://schemas.microsoft.com/office/powerpoint/2010/main" val="368355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logistic regression, we were interested in studying how risk factors were associated with presence or absence of disease.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there is no dropouts (</a:t>
            </a:r>
            <a:r>
              <a:rPr lang="en-US" sz="1200" kern="1200" baseline="0" dirty="0" smtClean="0">
                <a:solidFill>
                  <a:schemeClr val="tx1"/>
                </a:solidFill>
                <a:effectLst/>
                <a:latin typeface="+mn-lt"/>
                <a:ea typeface="+mn-ea"/>
                <a:cs typeface="+mn-cs"/>
              </a:rPr>
              <a:t> censoring, remember this word) </a:t>
            </a:r>
            <a:r>
              <a:rPr lang="en-US" sz="1200" kern="1200" dirty="0" smtClean="0">
                <a:solidFill>
                  <a:schemeClr val="tx1"/>
                </a:solidFill>
                <a:effectLst/>
                <a:latin typeface="+mn-lt"/>
                <a:ea typeface="+mn-ea"/>
                <a:cs typeface="+mn-cs"/>
              </a:rPr>
              <a:t>, standard regression procedures could be used.</a:t>
            </a:r>
          </a:p>
          <a:p>
            <a:endParaRPr lang="en-US" dirty="0" smtClean="0"/>
          </a:p>
          <a:p>
            <a:r>
              <a:rPr lang="en-US" sz="1200" kern="1200" dirty="0" smtClean="0">
                <a:solidFill>
                  <a:schemeClr val="tx1"/>
                </a:solidFill>
                <a:effectLst/>
                <a:latin typeface="+mn-lt"/>
                <a:ea typeface="+mn-ea"/>
                <a:cs typeface="+mn-cs"/>
              </a:rPr>
              <a:t>However, these may be inadequate because</a:t>
            </a:r>
          </a:p>
          <a:p>
            <a:r>
              <a:rPr lang="en-US" sz="1200" kern="1200" dirty="0" smtClean="0">
                <a:solidFill>
                  <a:schemeClr val="tx1"/>
                </a:solidFill>
                <a:effectLst/>
                <a:latin typeface="+mn-lt"/>
                <a:ea typeface="+mn-ea"/>
                <a:cs typeface="+mn-cs"/>
              </a:rPr>
              <a:t>– Time to event is restricted to be positive and has a skewed distribution.</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6</a:t>
            </a:fld>
            <a:endParaRPr lang="en-US"/>
          </a:p>
        </p:txBody>
      </p:sp>
    </p:spTree>
    <p:extLst>
      <p:ext uri="{BB962C8B-B14F-4D97-AF65-F5344CB8AC3E}">
        <p14:creationId xmlns:p14="http://schemas.microsoft.com/office/powerpoint/2010/main" val="2478859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date </a:t>
            </a:r>
          </a:p>
          <a:p>
            <a:r>
              <a:rPr lang="en-US" dirty="0" smtClean="0"/>
              <a:t>End date</a:t>
            </a:r>
            <a:r>
              <a:rPr lang="en-US" baseline="0" dirty="0" smtClean="0"/>
              <a:t> </a:t>
            </a:r>
          </a:p>
          <a:p>
            <a:r>
              <a:rPr lang="en-US" baseline="0" dirty="0" smtClean="0"/>
              <a:t>Event </a:t>
            </a:r>
          </a:p>
          <a:p>
            <a:r>
              <a:rPr lang="en-US" baseline="0" dirty="0" smtClean="0"/>
              <a:t>Categorical risk factors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43</a:t>
            </a:fld>
            <a:endParaRPr lang="en-US"/>
          </a:p>
        </p:txBody>
      </p:sp>
    </p:spTree>
    <p:extLst>
      <p:ext uri="{BB962C8B-B14F-4D97-AF65-F5344CB8AC3E}">
        <p14:creationId xmlns:p14="http://schemas.microsoft.com/office/powerpoint/2010/main" val="1197256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get the survival at the desired time point (1,3,5, </a:t>
            </a:r>
            <a:r>
              <a:rPr lang="en-US" baseline="0" dirty="0" err="1" smtClean="0"/>
              <a:t>etc</a:t>
            </a:r>
            <a:r>
              <a:rPr lang="en-US" baseline="0" dirty="0" smtClean="0"/>
              <a:t>) years</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44</a:t>
            </a:fld>
            <a:endParaRPr lang="en-US"/>
          </a:p>
        </p:txBody>
      </p:sp>
    </p:spTree>
    <p:extLst>
      <p:ext uri="{BB962C8B-B14F-4D97-AF65-F5344CB8AC3E}">
        <p14:creationId xmlns:p14="http://schemas.microsoft.com/office/powerpoint/2010/main" val="31272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sample </a:t>
            </a:r>
            <a:r>
              <a:rPr lang="en-US" dirty="0" err="1" smtClean="0"/>
              <a:t>siize</a:t>
            </a:r>
            <a:r>
              <a:rPr lang="en-US" dirty="0" smtClean="0"/>
              <a:t> or follow</a:t>
            </a:r>
            <a:r>
              <a:rPr lang="en-US" baseline="0" dirty="0" smtClean="0"/>
              <a:t> up period were increased, maybe a significant results would appear </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46</a:t>
            </a:fld>
            <a:endParaRPr lang="en-US"/>
          </a:p>
        </p:txBody>
      </p:sp>
    </p:spTree>
    <p:extLst>
      <p:ext uri="{BB962C8B-B14F-4D97-AF65-F5344CB8AC3E}">
        <p14:creationId xmlns:p14="http://schemas.microsoft.com/office/powerpoint/2010/main" val="1029359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residual disease significantly influence the patients' risk of death This is different previous log-rank test. Whereas KM and log rank estimate the survival probability, the latter calculates the risk of death and respective hazard ratios. </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47</a:t>
            </a:fld>
            <a:endParaRPr lang="en-US"/>
          </a:p>
        </p:txBody>
      </p:sp>
    </p:spTree>
    <p:extLst>
      <p:ext uri="{BB962C8B-B14F-4D97-AF65-F5344CB8AC3E}">
        <p14:creationId xmlns:p14="http://schemas.microsoft.com/office/powerpoint/2010/main" val="108304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ignores TIME</a:t>
            </a:r>
          </a:p>
          <a:p>
            <a:endParaRPr lang="en-US" dirty="0" smtClean="0"/>
          </a:p>
          <a:p>
            <a:r>
              <a:rPr lang="en-US" dirty="0" smtClean="0"/>
              <a:t>2- ignores</a:t>
            </a:r>
            <a:r>
              <a:rPr lang="en-US" baseline="0" dirty="0" smtClean="0"/>
              <a:t> CENSORING</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7</a:t>
            </a:fld>
            <a:endParaRPr lang="en-US"/>
          </a:p>
        </p:txBody>
      </p:sp>
    </p:spTree>
    <p:extLst>
      <p:ext uri="{BB962C8B-B14F-4D97-AF65-F5344CB8AC3E}">
        <p14:creationId xmlns:p14="http://schemas.microsoft.com/office/powerpoint/2010/main" val="112966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individual is said to be left censored if the patient had been on risk for disease for a period before entering the study. However, left censoring is usually not a problem in clinical trials, since starting point is defined by an event such as entry of patient in trial, randomization or occurrence of a procedure or treatment. </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10</a:t>
            </a:fld>
            <a:endParaRPr lang="en-US"/>
          </a:p>
        </p:txBody>
      </p:sp>
    </p:spTree>
    <p:extLst>
      <p:ext uri="{BB962C8B-B14F-4D97-AF65-F5344CB8AC3E}">
        <p14:creationId xmlns:p14="http://schemas.microsoft.com/office/powerpoint/2010/main" val="3919346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Point censoring is said to occur when despite continuous monitoring of outcome event, the patient is lost to </a:t>
            </a:r>
            <a:r>
              <a:rPr lang="en-US" sz="1200" kern="1200" dirty="0" err="1" smtClean="0">
                <a:solidFill>
                  <a:schemeClr val="tx1"/>
                </a:solidFill>
                <a:effectLst/>
                <a:latin typeface="+mn-lt"/>
                <a:ea typeface="+mn-ea"/>
                <a:cs typeface="+mn-cs"/>
              </a:rPr>
              <a:t>followup</a:t>
            </a:r>
            <a:r>
              <a:rPr lang="en-US" sz="1200" kern="1200" dirty="0" smtClean="0">
                <a:solidFill>
                  <a:schemeClr val="tx1"/>
                </a:solidFill>
                <a:effectLst/>
                <a:latin typeface="+mn-lt"/>
                <a:ea typeface="+mn-ea"/>
                <a:cs typeface="+mn-cs"/>
              </a:rPr>
              <a:t> or the event does not occur within the study duration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interval censoring arises when time to event may be known only up to a time interval. This situation occurs in case the assessment of monitoring is done at a periodical frequency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illustrated by a hypothetical study done to ascertain the incubation period of AIDS after occurrence of HIV infection</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Practically, most observational studies dealing with non-lethal outcomes have periodical examination schedules and are thus interval censored. </a:t>
            </a:r>
            <a:r>
              <a:rPr lang="en-US" sz="1200" b="1" kern="1200" dirty="0" smtClean="0">
                <a:solidFill>
                  <a:srgbClr val="FF0000"/>
                </a:solidFill>
                <a:effectLst/>
                <a:latin typeface="+mn-lt"/>
                <a:ea typeface="+mn-ea"/>
                <a:cs typeface="+mn-cs"/>
              </a:rPr>
              <a:t>However, if the periodicity of examination is at a justified frequency, interval censored data can be dealt with as point censored</a:t>
            </a:r>
            <a:endParaRPr lang="en-US" sz="1200" kern="1200" dirty="0" smtClean="0">
              <a:solidFill>
                <a:srgbClr val="FF0000"/>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11</a:t>
            </a:fld>
            <a:endParaRPr lang="en-US"/>
          </a:p>
        </p:txBody>
      </p:sp>
    </p:spTree>
    <p:extLst>
      <p:ext uri="{BB962C8B-B14F-4D97-AF65-F5344CB8AC3E}">
        <p14:creationId xmlns:p14="http://schemas.microsoft.com/office/powerpoint/2010/main" val="412891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Regardless of the type of censoring, we must assume that 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non-informative about the event; that is, the censoring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caused by something other than the impending failure.</a:t>
            </a:r>
          </a:p>
          <a:p>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12</a:t>
            </a:fld>
            <a:endParaRPr lang="en-US"/>
          </a:p>
        </p:txBody>
      </p:sp>
    </p:spTree>
    <p:extLst>
      <p:ext uri="{BB962C8B-B14F-4D97-AF65-F5344CB8AC3E}">
        <p14:creationId xmlns:p14="http://schemas.microsoft.com/office/powerpoint/2010/main" val="364602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anticipated direction of the bias in the 12-month and median progression-free survival (PFS) estimates is shown when patients who come off study are at a higher risk for progression (A, B) or a lower risk for progression (C, D). The yellow line represents the true but unknown PFS. The blue line represents the PFS estimate using the Kaplan-Meier method</a:t>
            </a:r>
            <a:endParaRPr lang="en-US" dirty="0"/>
          </a:p>
        </p:txBody>
      </p:sp>
      <p:sp>
        <p:nvSpPr>
          <p:cNvPr id="4" name="Slide Number Placeholder 3"/>
          <p:cNvSpPr>
            <a:spLocks noGrp="1"/>
          </p:cNvSpPr>
          <p:nvPr>
            <p:ph type="sldNum" sz="quarter" idx="10"/>
          </p:nvPr>
        </p:nvSpPr>
        <p:spPr/>
        <p:txBody>
          <a:bodyPr/>
          <a:lstStyle/>
          <a:p>
            <a:fld id="{73BF5D5D-E7E9-4797-8B5E-C823A02171B8}" type="slidenum">
              <a:rPr lang="en-US" smtClean="0"/>
              <a:t>13</a:t>
            </a:fld>
            <a:endParaRPr lang="en-US"/>
          </a:p>
        </p:txBody>
      </p:sp>
    </p:spTree>
    <p:extLst>
      <p:ext uri="{BB962C8B-B14F-4D97-AF65-F5344CB8AC3E}">
        <p14:creationId xmlns:p14="http://schemas.microsoft.com/office/powerpoint/2010/main" val="52455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patients with </a:t>
            </a:r>
            <a:r>
              <a:rPr lang="en-US" sz="1200" b="0" i="0" kern="1200" dirty="0" err="1" smtClean="0">
                <a:solidFill>
                  <a:schemeClr val="tx1"/>
                </a:solidFill>
                <a:effectLst/>
                <a:latin typeface="+mn-lt"/>
                <a:ea typeface="+mn-ea"/>
                <a:cs typeface="+mn-cs"/>
              </a:rPr>
              <a:t>Waldenström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macroglobulinemia</a:t>
            </a:r>
            <a:r>
              <a:rPr lang="en-US" sz="1200" b="0" i="0" kern="1200" dirty="0" smtClean="0">
                <a:solidFill>
                  <a:schemeClr val="tx1"/>
                </a:solidFill>
                <a:effectLst/>
                <a:latin typeface="+mn-lt"/>
                <a:ea typeface="+mn-ea"/>
                <a:cs typeface="+mn-cs"/>
              </a:rPr>
              <a:t> (WM) may be taken off study because of inadequate response or initial signs of clinical progression without satisfying protocol-defined progression criteria.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 relapsed/refractory WM phase II study</a:t>
            </a:r>
            <a:r>
              <a:rPr lang="en-US" sz="1200" b="0" i="0" kern="1200" baseline="30000" dirty="0" smtClean="0">
                <a:solidFill>
                  <a:schemeClr val="tx1"/>
                </a:solidFill>
                <a:effectLst/>
                <a:latin typeface="+mn-lt"/>
                <a:ea typeface="+mn-ea"/>
                <a:cs typeface="+mn-cs"/>
                <a:hlinkClick r:id="rId3"/>
              </a:rPr>
              <a:t>21</a:t>
            </a:r>
            <a:r>
              <a:rPr lang="en-US" sz="1200" b="0" i="0" kern="1200" dirty="0" smtClean="0">
                <a:solidFill>
                  <a:schemeClr val="tx1"/>
                </a:solidFill>
                <a:effectLst/>
                <a:latin typeface="+mn-lt"/>
                <a:ea typeface="+mn-ea"/>
                <a:cs typeface="+mn-cs"/>
              </a:rPr>
              <a:t> in which 35% of the patients initiated </a:t>
            </a:r>
            <a:r>
              <a:rPr lang="en-US" sz="1200" b="0" i="0" kern="1200" dirty="0" err="1" smtClean="0">
                <a:solidFill>
                  <a:schemeClr val="tx1"/>
                </a:solidFill>
                <a:effectLst/>
                <a:latin typeface="+mn-lt"/>
                <a:ea typeface="+mn-ea"/>
                <a:cs typeface="+mn-cs"/>
              </a:rPr>
              <a:t>nonprotocol</a:t>
            </a:r>
            <a:r>
              <a:rPr lang="en-US" sz="1200" b="0" i="0" kern="1200" dirty="0" smtClean="0">
                <a:solidFill>
                  <a:schemeClr val="tx1"/>
                </a:solidFill>
                <a:effectLst/>
                <a:latin typeface="+mn-lt"/>
                <a:ea typeface="+mn-ea"/>
                <a:cs typeface="+mn-cs"/>
              </a:rPr>
              <a:t> therapy (NPT) before progression, the estimated median PFS with patients censored at the time of NPT was 12.6 months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whereas the estimated median event-free survival (EFS), which assumes NPT initiation as an event, was 8.3 months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side note :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Phase II clinical trials aim to identify promising therapies for comparison with standard treatment in randomized phase III trials. These studies are often single-arm, open-label clinical trials with the goal of evaluating the impact of treatment on short-term tumor burden measures such as response rates and long-term measures such as progression-free survival (PFS), as well as further evaluating the safety profile of the treatment among a group of patients who are likely to participate in a phase III trial. In these trials, patients may be taken off study before progression for reasons such as toxicity, patient or physician preference, initiation of </a:t>
            </a:r>
            <a:r>
              <a:rPr lang="en-US" sz="1200" b="0" i="0" kern="1200" dirty="0" err="1" smtClean="0">
                <a:solidFill>
                  <a:schemeClr val="tx1"/>
                </a:solidFill>
                <a:effectLst/>
                <a:latin typeface="+mn-lt"/>
                <a:ea typeface="+mn-ea"/>
                <a:cs typeface="+mn-cs"/>
              </a:rPr>
              <a:t>nonprotocol</a:t>
            </a:r>
            <a:r>
              <a:rPr lang="en-US" sz="1200" b="0" i="0" kern="1200" dirty="0" smtClean="0">
                <a:solidFill>
                  <a:schemeClr val="tx1"/>
                </a:solidFill>
                <a:effectLst/>
                <a:latin typeface="+mn-lt"/>
                <a:ea typeface="+mn-ea"/>
                <a:cs typeface="+mn-cs"/>
              </a:rPr>
              <a:t> therapy, or inadequate response. If, in a Kaplan-Meier (KM) analysis</a:t>
            </a:r>
            <a:r>
              <a:rPr lang="en-US" sz="1200" b="0" i="0" kern="1200" baseline="30000" dirty="0" smtClean="0">
                <a:solidFill>
                  <a:schemeClr val="tx1"/>
                </a:solidFill>
                <a:effectLst/>
                <a:latin typeface="+mn-lt"/>
                <a:ea typeface="+mn-ea"/>
                <a:cs typeface="+mn-cs"/>
                <a:hlinkClick r:id="rId4"/>
              </a:rPr>
              <a:t>1</a:t>
            </a:r>
            <a:r>
              <a:rPr lang="en-US" sz="1200" b="0" i="0" kern="1200" dirty="0" smtClean="0">
                <a:solidFill>
                  <a:schemeClr val="tx1"/>
                </a:solidFill>
                <a:effectLst/>
                <a:latin typeface="+mn-lt"/>
                <a:ea typeface="+mn-ea"/>
                <a:cs typeface="+mn-cs"/>
              </a:rPr>
              <a:t>of PFS, these observations are censored at the time patients went off study, and the censored patients are at a different risk for treatment failure than those who remain on study, one of the key assumptions of the KM method, called </a:t>
            </a:r>
            <a:r>
              <a:rPr lang="en-US" sz="1200" b="1" i="0" kern="1200" dirty="0" err="1" smtClean="0">
                <a:solidFill>
                  <a:schemeClr val="tx1"/>
                </a:solidFill>
                <a:effectLst/>
                <a:latin typeface="+mn-lt"/>
                <a:ea typeface="+mn-ea"/>
                <a:cs typeface="+mn-cs"/>
              </a:rPr>
              <a:t>noninformative</a:t>
            </a:r>
            <a:r>
              <a:rPr lang="en-US" sz="1200" b="1" i="0" kern="1200" dirty="0" smtClean="0">
                <a:solidFill>
                  <a:schemeClr val="tx1"/>
                </a:solidFill>
                <a:effectLst/>
                <a:latin typeface="+mn-lt"/>
                <a:ea typeface="+mn-ea"/>
                <a:cs typeface="+mn-cs"/>
              </a:rPr>
              <a:t> censoring, is violated.</a:t>
            </a:r>
            <a:endParaRPr lang="en-US" b="1" dirty="0"/>
          </a:p>
        </p:txBody>
      </p:sp>
      <p:sp>
        <p:nvSpPr>
          <p:cNvPr id="4" name="Slide Number Placeholder 3"/>
          <p:cNvSpPr>
            <a:spLocks noGrp="1"/>
          </p:cNvSpPr>
          <p:nvPr>
            <p:ph type="sldNum" sz="quarter" idx="10"/>
          </p:nvPr>
        </p:nvSpPr>
        <p:spPr/>
        <p:txBody>
          <a:bodyPr/>
          <a:lstStyle/>
          <a:p>
            <a:fld id="{73BF5D5D-E7E9-4797-8B5E-C823A02171B8}" type="slidenum">
              <a:rPr lang="en-US" smtClean="0"/>
              <a:t>14</a:t>
            </a:fld>
            <a:endParaRPr lang="en-US"/>
          </a:p>
        </p:txBody>
      </p:sp>
    </p:spTree>
    <p:extLst>
      <p:ext uri="{BB962C8B-B14F-4D97-AF65-F5344CB8AC3E}">
        <p14:creationId xmlns:p14="http://schemas.microsoft.com/office/powerpoint/2010/main" val="205070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40683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03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109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1636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4938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6506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8046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989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48959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43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257281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485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42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406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0706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62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2020-07-19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301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2020-07-19</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9100347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tatistically_independen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effreythy.shinyapps.io/kaplan-meier_shiny_r/" TargetMode="External"/><Relationship Id="rId2" Type="http://schemas.openxmlformats.org/officeDocument/2006/relationships/hyperlink" Target="https://merser.shinyapps.io/Surviv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datacamp.com/community/tutorials/survival-analysis-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normAutofit/>
          </a:bodyPr>
          <a:lstStyle/>
          <a:p>
            <a:r>
              <a:rPr lang="en-US" dirty="0" smtClean="0"/>
              <a:t>Survival analysis </a:t>
            </a:r>
            <a:endParaRPr lang="en-US" dirty="0"/>
          </a:p>
        </p:txBody>
      </p:sp>
      <p:sp>
        <p:nvSpPr>
          <p:cNvPr id="3" name="Subtitle 2"/>
          <p:cNvSpPr>
            <a:spLocks noGrp="1"/>
          </p:cNvSpPr>
          <p:nvPr>
            <p:ph type="subTitle" idx="1"/>
          </p:nvPr>
        </p:nvSpPr>
        <p:spPr/>
        <p:txBody>
          <a:bodyPr/>
          <a:lstStyle/>
          <a:p>
            <a:endParaRPr lang="en-US"/>
          </a:p>
        </p:txBody>
      </p:sp>
      <p:pic>
        <p:nvPicPr>
          <p:cNvPr id="7170" name="Picture 2" descr="C:\Users\hamza\Desktop\05-Escape-from-Wuhlheide---Daan-Botlek_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676400"/>
            <a:ext cx="8572500" cy="467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8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Censoring</a:t>
            </a:r>
            <a:endParaRPr lang="en-US" dirty="0"/>
          </a:p>
        </p:txBody>
      </p:sp>
      <p:sp>
        <p:nvSpPr>
          <p:cNvPr id="3" name="Content Placeholder 2"/>
          <p:cNvSpPr>
            <a:spLocks noGrp="1"/>
          </p:cNvSpPr>
          <p:nvPr>
            <p:ph idx="1"/>
          </p:nvPr>
        </p:nvSpPr>
        <p:spPr>
          <a:xfrm>
            <a:off x="1028700" y="1524000"/>
            <a:ext cx="7200900" cy="4788665"/>
          </a:xfrm>
        </p:spPr>
        <p:txBody>
          <a:bodyPr>
            <a:normAutofit fontScale="92500" lnSpcReduction="10000"/>
          </a:bodyPr>
          <a:lstStyle/>
          <a:p>
            <a:r>
              <a:rPr lang="en-US" sz="3200" dirty="0" smtClean="0"/>
              <a:t>Right Censoring</a:t>
            </a:r>
          </a:p>
          <a:p>
            <a:r>
              <a:rPr lang="en-US" sz="3200" dirty="0" smtClean="0"/>
              <a:t>Left Censoring</a:t>
            </a:r>
          </a:p>
          <a:p>
            <a:endParaRPr lang="en-US" sz="3200" dirty="0"/>
          </a:p>
          <a:p>
            <a:endParaRPr lang="en-US" sz="3200" dirty="0" smtClean="0"/>
          </a:p>
          <a:p>
            <a:endParaRPr lang="en-US" sz="3200" dirty="0"/>
          </a:p>
          <a:p>
            <a:endParaRPr lang="en-US" sz="3200" dirty="0" smtClean="0"/>
          </a:p>
          <a:p>
            <a:pPr marL="0" indent="0">
              <a:buNone/>
            </a:pPr>
            <a:r>
              <a:rPr lang="en-US" sz="3200" dirty="0" smtClean="0"/>
              <a:t> </a:t>
            </a:r>
          </a:p>
          <a:p>
            <a:r>
              <a:rPr lang="en-US" sz="3200" dirty="0" smtClean="0"/>
              <a:t>Interval Censoring </a:t>
            </a:r>
          </a:p>
          <a:p>
            <a:pPr marL="0" indent="0">
              <a:buNone/>
            </a:pPr>
            <a:endParaRPr lang="en-US" sz="3200" dirty="0"/>
          </a:p>
        </p:txBody>
      </p:sp>
      <p:sp>
        <p:nvSpPr>
          <p:cNvPr id="4" name="Line 5"/>
          <p:cNvSpPr>
            <a:spLocks noChangeShapeType="1"/>
          </p:cNvSpPr>
          <p:nvPr/>
        </p:nvSpPr>
        <p:spPr bwMode="auto">
          <a:xfrm>
            <a:off x="1517311" y="3566978"/>
            <a:ext cx="634484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6"/>
          <p:cNvSpPr>
            <a:spLocks noChangeShapeType="1"/>
          </p:cNvSpPr>
          <p:nvPr/>
        </p:nvSpPr>
        <p:spPr bwMode="auto">
          <a:xfrm>
            <a:off x="3489722" y="3435081"/>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a:off x="6989456" y="3436803"/>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8"/>
          <p:cNvSpPr txBox="1">
            <a:spLocks noChangeArrowheads="1"/>
          </p:cNvSpPr>
          <p:nvPr/>
        </p:nvSpPr>
        <p:spPr bwMode="auto">
          <a:xfrm>
            <a:off x="2921658" y="3752066"/>
            <a:ext cx="14610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Start of Study</a:t>
            </a:r>
            <a:endParaRPr lang="en-GB" dirty="0"/>
          </a:p>
        </p:txBody>
      </p:sp>
      <p:sp>
        <p:nvSpPr>
          <p:cNvPr id="8" name="Text Box 8"/>
          <p:cNvSpPr txBox="1">
            <a:spLocks noChangeArrowheads="1"/>
          </p:cNvSpPr>
          <p:nvPr/>
        </p:nvSpPr>
        <p:spPr bwMode="auto">
          <a:xfrm>
            <a:off x="6480462" y="3729419"/>
            <a:ext cx="1369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End of Study</a:t>
            </a:r>
            <a:endParaRPr lang="en-GB" dirty="0"/>
          </a:p>
        </p:txBody>
      </p:sp>
      <p:sp>
        <p:nvSpPr>
          <p:cNvPr id="9" name="Lightning Bolt 8"/>
          <p:cNvSpPr/>
          <p:nvPr/>
        </p:nvSpPr>
        <p:spPr>
          <a:xfrm>
            <a:off x="1667119" y="3030919"/>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a:off x="2226196" y="3030918"/>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p:cNvSpPr/>
          <p:nvPr/>
        </p:nvSpPr>
        <p:spPr>
          <a:xfrm>
            <a:off x="2785273" y="3040174"/>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330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Censoring</a:t>
            </a:r>
            <a:endParaRPr lang="en-US" dirty="0"/>
          </a:p>
        </p:txBody>
      </p:sp>
      <p:sp>
        <p:nvSpPr>
          <p:cNvPr id="3" name="Content Placeholder 2"/>
          <p:cNvSpPr>
            <a:spLocks noGrp="1"/>
          </p:cNvSpPr>
          <p:nvPr>
            <p:ph idx="1"/>
          </p:nvPr>
        </p:nvSpPr>
        <p:spPr>
          <a:xfrm>
            <a:off x="1028700" y="1524000"/>
            <a:ext cx="7200900" cy="4788665"/>
          </a:xfrm>
        </p:spPr>
        <p:txBody>
          <a:bodyPr>
            <a:normAutofit fontScale="85000" lnSpcReduction="10000"/>
          </a:bodyPr>
          <a:lstStyle/>
          <a:p>
            <a:r>
              <a:rPr lang="en-US" sz="3200" dirty="0" smtClean="0"/>
              <a:t>Right Censoring</a:t>
            </a:r>
          </a:p>
          <a:p>
            <a:r>
              <a:rPr lang="en-US" sz="3200" dirty="0" smtClean="0"/>
              <a:t>Left Censoring</a:t>
            </a:r>
          </a:p>
          <a:p>
            <a:r>
              <a:rPr lang="en-US" sz="3200" dirty="0"/>
              <a:t>Interval Censoring </a:t>
            </a:r>
          </a:p>
          <a:p>
            <a:endParaRPr lang="en-US" sz="3200" dirty="0" smtClean="0"/>
          </a:p>
          <a:p>
            <a:endParaRPr lang="en-US" sz="3200" dirty="0"/>
          </a:p>
          <a:p>
            <a:endParaRPr lang="en-US" sz="3200" dirty="0" smtClean="0"/>
          </a:p>
          <a:p>
            <a:endParaRPr lang="en-US" sz="3200" dirty="0"/>
          </a:p>
          <a:p>
            <a:endParaRPr lang="en-US" sz="3200" dirty="0" smtClean="0"/>
          </a:p>
          <a:p>
            <a:pPr marL="0" indent="0">
              <a:buNone/>
            </a:pPr>
            <a:r>
              <a:rPr lang="en-US" sz="3200" dirty="0" smtClean="0"/>
              <a:t> </a:t>
            </a:r>
          </a:p>
          <a:p>
            <a:pPr marL="0" indent="0">
              <a:buNone/>
            </a:pPr>
            <a:endParaRPr lang="en-US" sz="3200" dirty="0"/>
          </a:p>
        </p:txBody>
      </p:sp>
      <p:sp>
        <p:nvSpPr>
          <p:cNvPr id="4" name="Line 5"/>
          <p:cNvSpPr>
            <a:spLocks noChangeShapeType="1"/>
          </p:cNvSpPr>
          <p:nvPr/>
        </p:nvSpPr>
        <p:spPr bwMode="auto">
          <a:xfrm>
            <a:off x="1667119" y="4228059"/>
            <a:ext cx="634484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6"/>
          <p:cNvSpPr>
            <a:spLocks noChangeShapeType="1"/>
          </p:cNvSpPr>
          <p:nvPr/>
        </p:nvSpPr>
        <p:spPr bwMode="auto">
          <a:xfrm>
            <a:off x="1667119" y="4122243"/>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a:off x="7503806" y="4122243"/>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8"/>
          <p:cNvSpPr txBox="1">
            <a:spLocks noChangeArrowheads="1"/>
          </p:cNvSpPr>
          <p:nvPr/>
        </p:nvSpPr>
        <p:spPr bwMode="auto">
          <a:xfrm>
            <a:off x="1095351" y="4750989"/>
            <a:ext cx="14610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Start of Study</a:t>
            </a:r>
            <a:endParaRPr lang="en-GB" dirty="0"/>
          </a:p>
        </p:txBody>
      </p:sp>
      <p:sp>
        <p:nvSpPr>
          <p:cNvPr id="8" name="Text Box 8"/>
          <p:cNvSpPr txBox="1">
            <a:spLocks noChangeArrowheads="1"/>
          </p:cNvSpPr>
          <p:nvPr/>
        </p:nvSpPr>
        <p:spPr bwMode="auto">
          <a:xfrm>
            <a:off x="7097317" y="4523440"/>
            <a:ext cx="1369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End of Study</a:t>
            </a:r>
            <a:endParaRPr lang="en-GB" dirty="0"/>
          </a:p>
        </p:txBody>
      </p:sp>
      <p:sp>
        <p:nvSpPr>
          <p:cNvPr id="10" name="Lightning Bolt 9"/>
          <p:cNvSpPr/>
          <p:nvPr/>
        </p:nvSpPr>
        <p:spPr>
          <a:xfrm>
            <a:off x="4556390" y="3621113"/>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p:cNvSpPr/>
          <p:nvPr/>
        </p:nvSpPr>
        <p:spPr>
          <a:xfrm>
            <a:off x="3223423" y="3651109"/>
            <a:ext cx="273625" cy="390525"/>
          </a:xfrm>
          <a:prstGeom prst="lightningBol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6"/>
          <p:cNvSpPr>
            <a:spLocks noChangeShapeType="1"/>
          </p:cNvSpPr>
          <p:nvPr/>
        </p:nvSpPr>
        <p:spPr bwMode="auto">
          <a:xfrm>
            <a:off x="2923457" y="4122243"/>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
          <p:cNvSpPr>
            <a:spLocks noChangeShapeType="1"/>
          </p:cNvSpPr>
          <p:nvPr/>
        </p:nvSpPr>
        <p:spPr bwMode="auto">
          <a:xfrm>
            <a:off x="4066819" y="4125805"/>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
          <p:cNvSpPr>
            <a:spLocks noChangeShapeType="1"/>
          </p:cNvSpPr>
          <p:nvPr/>
        </p:nvSpPr>
        <p:spPr bwMode="auto">
          <a:xfrm>
            <a:off x="5190769" y="4097884"/>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p:cNvSpPr>
            <a:spLocks noChangeShapeType="1"/>
          </p:cNvSpPr>
          <p:nvPr/>
        </p:nvSpPr>
        <p:spPr bwMode="auto">
          <a:xfrm>
            <a:off x="6371869" y="4122243"/>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8"/>
          <p:cNvSpPr txBox="1">
            <a:spLocks noChangeArrowheads="1"/>
          </p:cNvSpPr>
          <p:nvPr/>
        </p:nvSpPr>
        <p:spPr bwMode="auto">
          <a:xfrm>
            <a:off x="2806776" y="4444482"/>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t>2</a:t>
            </a:r>
            <a:endParaRPr lang="en-GB" dirty="0"/>
          </a:p>
        </p:txBody>
      </p:sp>
      <p:sp>
        <p:nvSpPr>
          <p:cNvPr id="18" name="Text Box 8"/>
          <p:cNvSpPr txBox="1">
            <a:spLocks noChangeArrowheads="1"/>
          </p:cNvSpPr>
          <p:nvPr/>
        </p:nvSpPr>
        <p:spPr bwMode="auto">
          <a:xfrm>
            <a:off x="1556440" y="4358234"/>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t>0</a:t>
            </a:r>
            <a:endParaRPr lang="en-GB" dirty="0"/>
          </a:p>
        </p:txBody>
      </p:sp>
      <p:sp>
        <p:nvSpPr>
          <p:cNvPr id="19" name="Text Box 8"/>
          <p:cNvSpPr txBox="1">
            <a:spLocks noChangeArrowheads="1"/>
          </p:cNvSpPr>
          <p:nvPr/>
        </p:nvSpPr>
        <p:spPr bwMode="auto">
          <a:xfrm>
            <a:off x="6255187" y="4484847"/>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t>8</a:t>
            </a:r>
            <a:endParaRPr lang="en-GB" dirty="0"/>
          </a:p>
        </p:txBody>
      </p:sp>
      <p:sp>
        <p:nvSpPr>
          <p:cNvPr id="20" name="Text Box 8"/>
          <p:cNvSpPr txBox="1">
            <a:spLocks noChangeArrowheads="1"/>
          </p:cNvSpPr>
          <p:nvPr/>
        </p:nvSpPr>
        <p:spPr bwMode="auto">
          <a:xfrm>
            <a:off x="5093499" y="447098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t>6</a:t>
            </a:r>
            <a:endParaRPr lang="en-GB" dirty="0"/>
          </a:p>
        </p:txBody>
      </p:sp>
      <p:sp>
        <p:nvSpPr>
          <p:cNvPr id="21" name="Text Box 8"/>
          <p:cNvSpPr txBox="1">
            <a:spLocks noChangeArrowheads="1"/>
          </p:cNvSpPr>
          <p:nvPr/>
        </p:nvSpPr>
        <p:spPr bwMode="auto">
          <a:xfrm>
            <a:off x="3950137" y="44577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a:t>4</a:t>
            </a:r>
            <a:endParaRPr lang="en-GB" dirty="0"/>
          </a:p>
        </p:txBody>
      </p:sp>
    </p:spTree>
    <p:extLst>
      <p:ext uri="{BB962C8B-B14F-4D97-AF65-F5344CB8AC3E}">
        <p14:creationId xmlns:p14="http://schemas.microsoft.com/office/powerpoint/2010/main" val="254221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 1”Non informative censoring”</a:t>
            </a:r>
            <a:endParaRPr lang="en-US" dirty="0"/>
          </a:p>
        </p:txBody>
      </p:sp>
      <p:sp>
        <p:nvSpPr>
          <p:cNvPr id="3" name="Content Placeholder 2"/>
          <p:cNvSpPr>
            <a:spLocks noGrp="1"/>
          </p:cNvSpPr>
          <p:nvPr>
            <p:ph idx="1"/>
          </p:nvPr>
        </p:nvSpPr>
        <p:spPr>
          <a:xfrm>
            <a:off x="403860" y="1104900"/>
            <a:ext cx="8229600" cy="4525963"/>
          </a:xfrm>
        </p:spPr>
        <p:txBody>
          <a:bodyPr/>
          <a:lstStyle/>
          <a:p>
            <a:endParaRPr lang="en-US" i="1" dirty="0" smtClean="0"/>
          </a:p>
          <a:p>
            <a:endParaRPr lang="en-US" i="1" dirty="0"/>
          </a:p>
          <a:p>
            <a:r>
              <a:rPr lang="en-US" i="1" dirty="0" smtClean="0"/>
              <a:t>Random</a:t>
            </a:r>
            <a:r>
              <a:rPr lang="en-US" dirty="0"/>
              <a:t> (or </a:t>
            </a:r>
            <a:r>
              <a:rPr lang="en-US" i="1" dirty="0"/>
              <a:t>non-informative</a:t>
            </a:r>
            <a:r>
              <a:rPr lang="en-US" dirty="0"/>
              <a:t>) </a:t>
            </a:r>
            <a:r>
              <a:rPr lang="en-US" i="1" dirty="0"/>
              <a:t>censoring</a:t>
            </a:r>
            <a:r>
              <a:rPr lang="en-US" dirty="0"/>
              <a:t> is when each subject has a censoring time that is </a:t>
            </a:r>
            <a:r>
              <a:rPr lang="en-US" dirty="0">
                <a:hlinkClick r:id="rId3" tooltip="Statistically independent"/>
              </a:rPr>
              <a:t>statistically independent</a:t>
            </a:r>
            <a:r>
              <a:rPr lang="en-US" dirty="0"/>
              <a:t> of their failure time</a:t>
            </a:r>
          </a:p>
        </p:txBody>
      </p:sp>
      <p:pic>
        <p:nvPicPr>
          <p:cNvPr id="1028" name="Picture 4" descr="نتيجة بحث الصور عن ‪waving to a patient old man ani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048000"/>
            <a:ext cx="4689475" cy="297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489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hamza\Desktop\zlj999104587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5" y="0"/>
            <a:ext cx="91547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886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1" y="16042"/>
            <a:ext cx="9236242" cy="676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648200" y="2514600"/>
            <a:ext cx="1902059" cy="369332"/>
          </a:xfrm>
          <a:prstGeom prst="rect">
            <a:avLst/>
          </a:prstGeom>
          <a:noFill/>
        </p:spPr>
        <p:txBody>
          <a:bodyPr wrap="none" rtlCol="0">
            <a:spAutoFit/>
          </a:bodyPr>
          <a:lstStyle/>
          <a:p>
            <a:r>
              <a:rPr lang="en-US" dirty="0" smtClean="0"/>
              <a:t>12.6 </a:t>
            </a:r>
            <a:r>
              <a:rPr lang="en-US" dirty="0" err="1" smtClean="0"/>
              <a:t>mo</a:t>
            </a:r>
            <a:r>
              <a:rPr lang="en-US" dirty="0" smtClean="0"/>
              <a:t> </a:t>
            </a:r>
            <a:r>
              <a:rPr lang="en-US" dirty="0" err="1" smtClean="0"/>
              <a:t>vs</a:t>
            </a:r>
            <a:r>
              <a:rPr lang="en-US" dirty="0" smtClean="0"/>
              <a:t> 8.3 </a:t>
            </a:r>
            <a:r>
              <a:rPr lang="en-US" dirty="0" err="1" smtClean="0"/>
              <a:t>mo</a:t>
            </a:r>
            <a:endParaRPr lang="en-US" dirty="0"/>
          </a:p>
        </p:txBody>
      </p:sp>
      <p:sp>
        <p:nvSpPr>
          <p:cNvPr id="5" name="Rectangle 4"/>
          <p:cNvSpPr/>
          <p:nvPr/>
        </p:nvSpPr>
        <p:spPr>
          <a:xfrm>
            <a:off x="3505200" y="914400"/>
            <a:ext cx="4581703"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12 vs 8 months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89877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Clearly stated</a:t>
            </a:r>
            <a:endParaRPr lang="en-US" dirty="0"/>
          </a:p>
        </p:txBody>
      </p:sp>
      <p:sp>
        <p:nvSpPr>
          <p:cNvPr id="3" name="Content Placeholder 2"/>
          <p:cNvSpPr>
            <a:spLocks noGrp="1"/>
          </p:cNvSpPr>
          <p:nvPr>
            <p:ph idx="1"/>
          </p:nvPr>
        </p:nvSpPr>
        <p:spPr/>
        <p:txBody>
          <a:bodyPr/>
          <a:lstStyle/>
          <a:p>
            <a:r>
              <a:rPr lang="en-US" b="1" dirty="0" smtClean="0"/>
              <a:t>Objectives </a:t>
            </a:r>
          </a:p>
          <a:p>
            <a:pPr lvl="1"/>
            <a:r>
              <a:rPr lang="en-US" dirty="0" smtClean="0"/>
              <a:t>Estimate </a:t>
            </a:r>
            <a:r>
              <a:rPr lang="en-US" dirty="0"/>
              <a:t>time-to-event for a group of individuals</a:t>
            </a:r>
          </a:p>
          <a:p>
            <a:pPr lvl="1"/>
            <a:r>
              <a:rPr lang="en-US" dirty="0"/>
              <a:t>To compare time-to-event between two or more groups</a:t>
            </a:r>
          </a:p>
          <a:p>
            <a:pPr lvl="1"/>
            <a:r>
              <a:rPr lang="en-US" dirty="0"/>
              <a:t>To assess the relationship of co-variables to </a:t>
            </a:r>
            <a:r>
              <a:rPr lang="en-US" dirty="0" smtClean="0"/>
              <a:t>time-to-event</a:t>
            </a:r>
            <a:endParaRPr lang="en-US" dirty="0"/>
          </a:p>
        </p:txBody>
      </p:sp>
    </p:spTree>
    <p:extLst>
      <p:ext uri="{BB962C8B-B14F-4D97-AF65-F5344CB8AC3E}">
        <p14:creationId xmlns:p14="http://schemas.microsoft.com/office/powerpoint/2010/main" val="406367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نتيجة بحث الصور عن عايزينها تبقى خضرا الارض اللى فى الصحر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20763"/>
            <a:ext cx="6807198"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804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Kaplan-Meier </a:t>
            </a:r>
            <a:r>
              <a:rPr lang="en-US" b="1" dirty="0" smtClean="0"/>
              <a:t>Approach</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b="1" dirty="0" smtClean="0"/>
              <a:t>Rule No 2 </a:t>
            </a:r>
            <a:r>
              <a:rPr lang="en-US" dirty="0" smtClean="0"/>
              <a:t>:    </a:t>
            </a:r>
            <a:r>
              <a:rPr lang="en-US" sz="1800" dirty="0" smtClean="0"/>
              <a:t>remember no 1?</a:t>
            </a:r>
            <a:endParaRPr lang="en-US" dirty="0" smtClean="0"/>
          </a:p>
          <a:p>
            <a:pPr marL="0" indent="0">
              <a:buNone/>
            </a:pPr>
            <a:r>
              <a:rPr lang="en-US" dirty="0" smtClean="0"/>
              <a:t>survival probabilities are comparable in participants who are recruited early and later into the study</a:t>
            </a:r>
          </a:p>
          <a:p>
            <a:pPr marL="0" indent="0">
              <a:buNone/>
            </a:pPr>
            <a:endParaRPr lang="en-US" dirty="0"/>
          </a:p>
        </p:txBody>
      </p:sp>
    </p:spTree>
    <p:extLst>
      <p:ext uri="{BB962C8B-B14F-4D97-AF65-F5344CB8AC3E}">
        <p14:creationId xmlns:p14="http://schemas.microsoft.com/office/powerpoint/2010/main" val="3058978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57200" y="457200"/>
            <a:ext cx="4572000" cy="5181600"/>
          </a:xfrm>
          <a:prstGeom prst="rect">
            <a:avLst/>
          </a:prstGeom>
        </p:spPr>
      </p:pic>
      <p:pic>
        <p:nvPicPr>
          <p:cNvPr id="7" name="Picture 6"/>
          <p:cNvPicPr>
            <a:picLocks noChangeAspect="1"/>
          </p:cNvPicPr>
          <p:nvPr/>
        </p:nvPicPr>
        <p:blipFill>
          <a:blip r:embed="rId4"/>
          <a:stretch>
            <a:fillRect/>
          </a:stretch>
        </p:blipFill>
        <p:spPr>
          <a:xfrm>
            <a:off x="5715000" y="457200"/>
            <a:ext cx="2971800" cy="5181600"/>
          </a:xfrm>
          <a:prstGeom prst="rect">
            <a:avLst/>
          </a:prstGeom>
        </p:spPr>
      </p:pic>
    </p:spTree>
    <p:extLst>
      <p:ext uri="{BB962C8B-B14F-4D97-AF65-F5344CB8AC3E}">
        <p14:creationId xmlns:p14="http://schemas.microsoft.com/office/powerpoint/2010/main" val="574967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0" y="76200"/>
            <a:ext cx="9144000" cy="6857999"/>
          </a:xfrm>
          <a:prstGeom prst="rect">
            <a:avLst/>
          </a:prstGeom>
          <a:noFill/>
          <a:ln>
            <a:noFill/>
          </a:ln>
        </p:spPr>
      </p:pic>
      <p:pic>
        <p:nvPicPr>
          <p:cNvPr id="5" name="Picture 4"/>
          <p:cNvPicPr>
            <a:picLocks noChangeAspect="1"/>
          </p:cNvPicPr>
          <p:nvPr/>
        </p:nvPicPr>
        <p:blipFill>
          <a:blip r:embed="rId4"/>
          <a:stretch>
            <a:fillRect/>
          </a:stretch>
        </p:blipFill>
        <p:spPr>
          <a:xfrm>
            <a:off x="4200524" y="4316413"/>
            <a:ext cx="4943475" cy="2770187"/>
          </a:xfrm>
          <a:prstGeom prst="rect">
            <a:avLst/>
          </a:prstGeom>
        </p:spPr>
      </p:pic>
    </p:spTree>
    <p:extLst>
      <p:ext uri="{BB962C8B-B14F-4D97-AF65-F5344CB8AC3E}">
        <p14:creationId xmlns:p14="http://schemas.microsoft.com/office/powerpoint/2010/main" val="138227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hamza\Desktop\Number-needed-to-conf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2" y="-914400"/>
            <a:ext cx="9144000" cy="860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089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3" y="0"/>
            <a:ext cx="916016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234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623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07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Median survival time </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i="1" dirty="0" smtClean="0"/>
          </a:p>
          <a:p>
            <a:pPr marL="0" indent="0">
              <a:buNone/>
            </a:pPr>
            <a:endParaRPr lang="en-US" i="1" dirty="0" smtClean="0"/>
          </a:p>
          <a:p>
            <a:pPr marL="0" indent="0">
              <a:buNone/>
            </a:pPr>
            <a:endParaRPr lang="en-US" i="1" dirty="0"/>
          </a:p>
          <a:p>
            <a:pPr marL="0" indent="0">
              <a:buNone/>
            </a:pPr>
            <a:endParaRPr lang="en-US" i="1" dirty="0" smtClean="0"/>
          </a:p>
          <a:p>
            <a:endParaRPr lang="en-US" i="1" dirty="0"/>
          </a:p>
        </p:txBody>
      </p:sp>
      <p:pic>
        <p:nvPicPr>
          <p:cNvPr id="16386" name="Picture 2" descr="C:\Users\hamza\Desktop\article-mean-median-mode-x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60" y="1295400"/>
            <a:ext cx="924877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69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623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 y="5715000"/>
            <a:ext cx="3620863" cy="646331"/>
          </a:xfrm>
          <a:prstGeom prst="rect">
            <a:avLst/>
          </a:prstGeom>
          <a:noFill/>
        </p:spPr>
        <p:txBody>
          <a:bodyPr wrap="none" rtlCol="0">
            <a:spAutoFit/>
          </a:bodyPr>
          <a:lstStyle/>
          <a:p>
            <a:r>
              <a:rPr lang="en-US" dirty="0"/>
              <a:t>Not a specific point, the whole curve</a:t>
            </a:r>
          </a:p>
          <a:p>
            <a:endParaRPr lang="en-US" dirty="0"/>
          </a:p>
        </p:txBody>
      </p:sp>
    </p:spTree>
    <p:extLst>
      <p:ext uri="{BB962C8B-B14F-4D97-AF65-F5344CB8AC3E}">
        <p14:creationId xmlns:p14="http://schemas.microsoft.com/office/powerpoint/2010/main" val="1731211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compare 2 groups ?</a:t>
            </a:r>
            <a:endParaRPr lang="en-US" dirty="0"/>
          </a:p>
        </p:txBody>
      </p:sp>
      <p:sp>
        <p:nvSpPr>
          <p:cNvPr id="3" name="Content Placeholder 2"/>
          <p:cNvSpPr>
            <a:spLocks noGrp="1"/>
          </p:cNvSpPr>
          <p:nvPr>
            <p:ph idx="1"/>
          </p:nvPr>
        </p:nvSpPr>
        <p:spPr/>
        <p:txBody>
          <a:bodyPr/>
          <a:lstStyle/>
          <a:p>
            <a:endParaRPr lang="en-US"/>
          </a:p>
        </p:txBody>
      </p:sp>
      <p:pic>
        <p:nvPicPr>
          <p:cNvPr id="4" name="Picture 2" descr="C:\Users\hamza\Desktop\download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29908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hamza\Desktop\download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905000"/>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hamza\Desktop\download (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99749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hamza\Desktop\download (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4765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147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dirty="0"/>
              <a:t>Review question </a:t>
            </a:r>
          </a:p>
        </p:txBody>
      </p:sp>
      <p:sp>
        <p:nvSpPr>
          <p:cNvPr id="470019" name="Rectangle 3"/>
          <p:cNvSpPr>
            <a:spLocks noGrp="1" noChangeArrowheads="1"/>
          </p:cNvSpPr>
          <p:nvPr>
            <p:ph idx="1"/>
          </p:nvPr>
        </p:nvSpPr>
        <p:spPr/>
        <p:txBody>
          <a:bodyPr/>
          <a:lstStyle/>
          <a:p>
            <a:pPr marL="533400" indent="-533400">
              <a:buFont typeface="Wingdings" panose="05000000000000000000" pitchFamily="2" charset="2"/>
              <a:buNone/>
            </a:pPr>
            <a:r>
              <a:rPr lang="en-US">
                <a:cs typeface="Times New Roman" panose="02020603050405020304" pitchFamily="18" charset="0"/>
              </a:rPr>
              <a:t>	Which statement about this K-M curve is correct?</a:t>
            </a:r>
          </a:p>
          <a:p>
            <a:pPr marL="533400" indent="-533400">
              <a:buFont typeface="Wingdings" panose="05000000000000000000" pitchFamily="2" charset="2"/>
              <a:buNone/>
            </a:pPr>
            <a:endParaRPr lang="en-US">
              <a:cs typeface="Times New Roman" panose="02020603050405020304" pitchFamily="18" charset="0"/>
            </a:endParaRPr>
          </a:p>
          <a:p>
            <a:pPr marL="533400" indent="-533400">
              <a:buFont typeface="Wingdings" panose="05000000000000000000" pitchFamily="2" charset="2"/>
              <a:buNone/>
            </a:pPr>
            <a:endParaRPr lang="en-US">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7CB6F67D-5969-4794-A703-BF728EBAE4C2}" type="slidenum">
              <a:rPr lang="en-US"/>
              <a:pPr/>
              <a:t>25</a:t>
            </a:fld>
            <a:endParaRPr lang="en-US"/>
          </a:p>
        </p:txBody>
      </p:sp>
      <p:sp>
        <p:nvSpPr>
          <p:cNvPr id="470021" name="Rectangle 5"/>
          <p:cNvSpPr>
            <a:spLocks noChangeArrowheads="1"/>
          </p:cNvSpPr>
          <p:nvPr/>
        </p:nvSpPr>
        <p:spPr bwMode="auto">
          <a:xfrm>
            <a:off x="3533775" y="270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470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200400"/>
            <a:ext cx="4419600" cy="3060700"/>
          </a:xfrm>
          <a:prstGeom prst="rect">
            <a:avLst/>
          </a:prstGeom>
          <a:noFill/>
          <a:extLst>
            <a:ext uri="{909E8E84-426E-40DD-AFC4-6F175D3DCCD1}">
              <a14:hiddenFill xmlns:a14="http://schemas.microsoft.com/office/drawing/2010/main">
                <a:solidFill>
                  <a:srgbClr val="FFFFFF"/>
                </a:solidFill>
              </a14:hiddenFill>
            </a:ext>
          </a:extLst>
        </p:spPr>
      </p:pic>
      <p:sp>
        <p:nvSpPr>
          <p:cNvPr id="470022" name="Rectangle 6"/>
          <p:cNvSpPr>
            <a:spLocks noChangeArrowheads="1"/>
          </p:cNvSpPr>
          <p:nvPr/>
        </p:nvSpPr>
        <p:spPr bwMode="auto">
          <a:xfrm>
            <a:off x="0" y="3505200"/>
            <a:ext cx="4495800" cy="27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50000"/>
              </a:spcBef>
              <a:buClr>
                <a:schemeClr val="folHlink"/>
              </a:buClr>
              <a:buSzPct val="60000"/>
              <a:buFont typeface="Wingdings" panose="05000000000000000000" pitchFamily="2" charset="2"/>
              <a:buAutoNum type="alphaLcPeriod"/>
            </a:pPr>
            <a:r>
              <a:rPr lang="en-US" sz="1800">
                <a:latin typeface="Tahoma" panose="020B0604030504040204" pitchFamily="34" charset="0"/>
                <a:cs typeface="Times New Roman" panose="02020603050405020304" pitchFamily="18" charset="0"/>
              </a:rPr>
              <a:t>The mortality rate was higher in the control group than the treated group. </a:t>
            </a:r>
          </a:p>
          <a:p>
            <a:pPr>
              <a:lnSpc>
                <a:spcPct val="90000"/>
              </a:lnSpc>
              <a:spcBef>
                <a:spcPct val="50000"/>
              </a:spcBef>
              <a:buClr>
                <a:schemeClr val="folHlink"/>
              </a:buClr>
              <a:buSzPct val="60000"/>
              <a:buFont typeface="Wingdings" panose="05000000000000000000" pitchFamily="2" charset="2"/>
              <a:buAutoNum type="alphaLcPeriod"/>
            </a:pPr>
            <a:r>
              <a:rPr lang="en-US" sz="1800">
                <a:latin typeface="Tahoma" panose="020B0604030504040204" pitchFamily="34" charset="0"/>
                <a:cs typeface="Times New Roman" panose="02020603050405020304" pitchFamily="18" charset="0"/>
              </a:rPr>
              <a:t>The probability of surviving past 100 days was about 50% in the treated group. </a:t>
            </a:r>
            <a:endParaRPr lang="en-US" sz="1800">
              <a:cs typeface="Times New Roman" panose="02020603050405020304" pitchFamily="18" charset="0"/>
              <a:sym typeface="Wingdings" panose="05000000000000000000" pitchFamily="2" charset="2"/>
            </a:endParaRPr>
          </a:p>
          <a:p>
            <a:pPr>
              <a:lnSpc>
                <a:spcPct val="90000"/>
              </a:lnSpc>
              <a:spcBef>
                <a:spcPct val="50000"/>
              </a:spcBef>
              <a:buClr>
                <a:schemeClr val="folHlink"/>
              </a:buClr>
              <a:buSzPct val="60000"/>
              <a:buFont typeface="Wingdings" panose="05000000000000000000" pitchFamily="2" charset="2"/>
              <a:buAutoNum type="alphaLcPeriod"/>
            </a:pPr>
            <a:r>
              <a:rPr lang="en-US" sz="1800">
                <a:latin typeface="Tahoma" panose="020B0604030504040204" pitchFamily="34" charset="0"/>
                <a:cs typeface="Times New Roman" panose="02020603050405020304" pitchFamily="18" charset="0"/>
              </a:rPr>
              <a:t>The probability of surviving past 100 days was about 70% in the control group.</a:t>
            </a:r>
          </a:p>
          <a:p>
            <a:pPr>
              <a:lnSpc>
                <a:spcPct val="90000"/>
              </a:lnSpc>
              <a:spcBef>
                <a:spcPct val="50000"/>
              </a:spcBef>
              <a:buClr>
                <a:schemeClr val="folHlink"/>
              </a:buClr>
              <a:buSzPct val="60000"/>
              <a:buFont typeface="Wingdings" panose="05000000000000000000" pitchFamily="2" charset="2"/>
              <a:buAutoNum type="alphaLcPeriod"/>
            </a:pPr>
            <a:r>
              <a:rPr lang="en-US" sz="1800">
                <a:latin typeface="Tahoma" panose="020B0604030504040204" pitchFamily="34" charset="0"/>
                <a:cs typeface="Times New Roman" panose="02020603050405020304" pitchFamily="18" charset="0"/>
              </a:rPr>
              <a:t>Treatment should be recommended. </a:t>
            </a:r>
            <a:endParaRPr lang="en-US" sz="1800">
              <a:latin typeface="Tahoma" panose="020B0604030504040204" pitchFamily="34" charset="0"/>
            </a:endParaRPr>
          </a:p>
        </p:txBody>
      </p:sp>
    </p:spTree>
    <p:extLst>
      <p:ext uri="{BB962C8B-B14F-4D97-AF65-F5344CB8AC3E}">
        <p14:creationId xmlns:p14="http://schemas.microsoft.com/office/powerpoint/2010/main" val="4017098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685800"/>
          </a:xfrm>
        </p:spPr>
        <p:txBody>
          <a:bodyPr>
            <a:normAutofit fontScale="90000"/>
          </a:bodyPr>
          <a:lstStyle/>
          <a:p>
            <a:r>
              <a:rPr lang="en-US" b="1" dirty="0"/>
              <a:t>Other tips</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Patients at </a:t>
            </a:r>
            <a:r>
              <a:rPr lang="en-US" b="1" dirty="0" smtClean="0"/>
              <a:t>risk</a:t>
            </a:r>
          </a:p>
          <a:p>
            <a:endParaRPr lang="en-US" b="1" dirty="0"/>
          </a:p>
          <a:p>
            <a:r>
              <a:rPr lang="en-US" dirty="0"/>
              <a:t>fewer </a:t>
            </a:r>
            <a:r>
              <a:rPr lang="en-US" dirty="0" smtClean="0"/>
              <a:t>patients on right hand edge  = less reliable KM </a:t>
            </a:r>
          </a:p>
          <a:p>
            <a:endParaRPr lang="en-US" dirty="0"/>
          </a:p>
        </p:txBody>
      </p:sp>
      <p:pic>
        <p:nvPicPr>
          <p:cNvPr id="13314" name="Picture 2" descr="C:\Users\hamza\Desktop\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6800" y="4114800"/>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نتيجة بحث الصور عن ‪SURvival curve with risk 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733800"/>
            <a:ext cx="4343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40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u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776"/>
            <a:ext cx="8991599" cy="655602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447800" y="3124993"/>
            <a:ext cx="5943600" cy="1476375"/>
            <a:chOff x="432" y="2544"/>
            <a:chExt cx="3744" cy="930"/>
          </a:xfrm>
        </p:grpSpPr>
        <p:sp>
          <p:nvSpPr>
            <p:cNvPr id="7" name="Text Box 7"/>
            <p:cNvSpPr txBox="1">
              <a:spLocks noChangeArrowheads="1"/>
            </p:cNvSpPr>
            <p:nvPr/>
          </p:nvSpPr>
          <p:spPr bwMode="auto">
            <a:xfrm>
              <a:off x="432" y="2640"/>
              <a:ext cx="1536" cy="83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50000"/>
                </a:spcBef>
              </a:pPr>
              <a:r>
                <a:rPr lang="en-US" sz="1600"/>
                <a:t>Big drops at the end of the curve indicate few patients left.  E.g., only 2/3 (66%) survived this drop.</a:t>
              </a:r>
            </a:p>
          </p:txBody>
        </p:sp>
        <p:sp>
          <p:nvSpPr>
            <p:cNvPr id="8" name="Line 8"/>
            <p:cNvSpPr>
              <a:spLocks noChangeShapeType="1"/>
            </p:cNvSpPr>
            <p:nvPr/>
          </p:nvSpPr>
          <p:spPr bwMode="auto">
            <a:xfrm flipV="1">
              <a:off x="1872" y="2544"/>
              <a:ext cx="2304"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n-US"/>
            </a:p>
          </p:txBody>
        </p:sp>
      </p:grpSp>
      <p:sp>
        <p:nvSpPr>
          <p:cNvPr id="12" name="Text Box 5"/>
          <p:cNvSpPr txBox="1">
            <a:spLocks noChangeArrowheads="1"/>
          </p:cNvSpPr>
          <p:nvPr/>
        </p:nvSpPr>
        <p:spPr bwMode="auto">
          <a:xfrm>
            <a:off x="5669280" y="4968874"/>
            <a:ext cx="3048000" cy="181292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50000"/>
              </a:spcBef>
            </a:pPr>
            <a:r>
              <a:rPr lang="en-US" sz="1600"/>
              <a:t>Misleading to the eye—apparent convergence by end of study.  But this is due to 6 controls who survived fairly long, and 3 events in the treatment group when the sample size was small.</a:t>
            </a:r>
          </a:p>
        </p:txBody>
      </p:sp>
      <p:sp>
        <p:nvSpPr>
          <p:cNvPr id="14" name="Text Box 4"/>
          <p:cNvSpPr txBox="1">
            <a:spLocks noChangeArrowheads="1"/>
          </p:cNvSpPr>
          <p:nvPr/>
        </p:nvSpPr>
        <p:spPr bwMode="auto">
          <a:xfrm>
            <a:off x="3810000" y="638175"/>
            <a:ext cx="2438400" cy="59055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50000"/>
              </a:spcBef>
            </a:pPr>
            <a:r>
              <a:rPr lang="en-US" sz="1600"/>
              <a:t>Are these two curves different?</a:t>
            </a:r>
          </a:p>
        </p:txBody>
      </p:sp>
    </p:spTree>
    <p:extLst>
      <p:ext uri="{BB962C8B-B14F-4D97-AF65-F5344CB8AC3E}">
        <p14:creationId xmlns:p14="http://schemas.microsoft.com/office/powerpoint/2010/main" val="424084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Censoring</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r>
              <a:rPr lang="en-US" dirty="0" smtClean="0"/>
              <a:t>Is censoring the same across these hospitals ?</a:t>
            </a:r>
          </a:p>
          <a:p>
            <a:pPr marL="457200" lvl="1" indent="0">
              <a:buNone/>
            </a:pPr>
            <a:r>
              <a:rPr lang="en-US" dirty="0" smtClean="0"/>
              <a:t>Or across </a:t>
            </a:r>
            <a:r>
              <a:rPr lang="en-US" dirty="0" err="1" smtClean="0"/>
              <a:t>ttt</a:t>
            </a:r>
            <a:r>
              <a:rPr lang="en-US" dirty="0" smtClean="0"/>
              <a:t> ?</a:t>
            </a:r>
            <a:endParaRPr lang="en-US" dirty="0"/>
          </a:p>
        </p:txBody>
      </p:sp>
      <p:pic>
        <p:nvPicPr>
          <p:cNvPr id="15362" name="Picture 2" descr="C:\Users\hamza\Desktop\download (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39624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hamza\Desktop\Luxury_sheikh_Zayed_Hospital (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227" y="1981200"/>
            <a:ext cx="452774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56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smtClean="0"/>
              <a:t>Timing</a:t>
            </a:r>
            <a:endParaRPr lang="en-US" b="1" dirty="0"/>
          </a:p>
        </p:txBody>
      </p:sp>
      <p:sp>
        <p:nvSpPr>
          <p:cNvPr id="3" name="Content Placeholder 2"/>
          <p:cNvSpPr>
            <a:spLocks noGrp="1"/>
          </p:cNvSpPr>
          <p:nvPr>
            <p:ph idx="1"/>
          </p:nvPr>
        </p:nvSpPr>
        <p:spPr/>
        <p:txBody>
          <a:bodyPr>
            <a:normAutofit fontScale="92500" lnSpcReduction="10000"/>
          </a:bodyPr>
          <a:lstStyle/>
          <a:p>
            <a:r>
              <a:rPr lang="en-US" sz="2400" b="1" dirty="0" smtClean="0"/>
              <a:t>Scenario 1 </a:t>
            </a:r>
            <a:endParaRPr lang="en-US" sz="2400" b="1" dirty="0"/>
          </a:p>
          <a:p>
            <a:pPr marL="0" indent="0">
              <a:buNone/>
            </a:pPr>
            <a:endParaRPr lang="en-US" sz="2400" b="1" dirty="0" smtClean="0"/>
          </a:p>
          <a:p>
            <a:pPr marL="0" indent="0">
              <a:buNone/>
            </a:pPr>
            <a:r>
              <a:rPr lang="en-US" sz="2400" i="1" dirty="0"/>
              <a:t>	</a:t>
            </a:r>
            <a:r>
              <a:rPr lang="en-US" sz="2400" i="1" dirty="0" smtClean="0"/>
              <a:t>Standard VS new treatment (last year)</a:t>
            </a:r>
          </a:p>
          <a:p>
            <a:endParaRPr lang="en-US" sz="2400" b="1" dirty="0"/>
          </a:p>
          <a:p>
            <a:pPr marL="0" indent="0">
              <a:buNone/>
            </a:pPr>
            <a:r>
              <a:rPr lang="en-US" sz="2400" dirty="0" smtClean="0"/>
              <a:t>	OS for brain tumors </a:t>
            </a:r>
          </a:p>
          <a:p>
            <a:pPr marL="0" indent="0">
              <a:buNone/>
            </a:pPr>
            <a:endParaRPr lang="en-US" sz="2400" dirty="0"/>
          </a:p>
          <a:p>
            <a:pPr marL="0" indent="0">
              <a:buNone/>
            </a:pPr>
            <a:r>
              <a:rPr lang="en-US" sz="2400" dirty="0" smtClean="0"/>
              <a:t>	</a:t>
            </a:r>
            <a:r>
              <a:rPr lang="en-US" sz="2400" dirty="0"/>
              <a:t>new treatment is </a:t>
            </a:r>
            <a:r>
              <a:rPr lang="en-US" sz="2400" dirty="0" smtClean="0"/>
              <a:t>cheaper</a:t>
            </a:r>
          </a:p>
          <a:p>
            <a:pPr marL="0" indent="0">
              <a:buNone/>
            </a:pPr>
            <a:endParaRPr lang="en-US" sz="2400" dirty="0" smtClean="0"/>
          </a:p>
          <a:p>
            <a:pPr marL="0" indent="0">
              <a:buNone/>
            </a:pPr>
            <a:r>
              <a:rPr lang="en-US" sz="2400" b="1" dirty="0" smtClean="0"/>
              <a:t>Hint</a:t>
            </a:r>
            <a:r>
              <a:rPr lang="en-US" sz="2400" dirty="0" smtClean="0"/>
              <a:t> : </a:t>
            </a:r>
            <a:r>
              <a:rPr lang="en-US" sz="2400" dirty="0"/>
              <a:t>many patients die 2 or 3 years after </a:t>
            </a:r>
            <a:r>
              <a:rPr lang="en-US" sz="2400" dirty="0" smtClean="0"/>
              <a:t>diagnosis</a:t>
            </a:r>
          </a:p>
          <a:p>
            <a:pPr marL="0" indent="0">
              <a:buNone/>
            </a:pPr>
            <a:endParaRPr lang="en-US" sz="2400" dirty="0"/>
          </a:p>
          <a:p>
            <a:pPr marL="0" indent="0">
              <a:buNone/>
            </a:pPr>
            <a:endParaRPr lang="en-US" sz="2400"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850419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data </a:t>
            </a:r>
            <a:endParaRPr lang="en-US" dirty="0"/>
          </a:p>
        </p:txBody>
      </p:sp>
      <p:sp>
        <p:nvSpPr>
          <p:cNvPr id="3" name="Content Placeholder 2"/>
          <p:cNvSpPr>
            <a:spLocks noGrp="1"/>
          </p:cNvSpPr>
          <p:nvPr>
            <p:ph idx="1"/>
          </p:nvPr>
        </p:nvSpPr>
        <p:spPr/>
        <p:txBody>
          <a:bodyPr/>
          <a:lstStyle/>
          <a:p>
            <a:endParaRPr lang="en-US"/>
          </a:p>
        </p:txBody>
      </p:sp>
      <p:pic>
        <p:nvPicPr>
          <p:cNvPr id="4098" name="Picture 2" descr="C:\Users\hamza\Desktop\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971800"/>
            <a:ext cx="3967163"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063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2-Exclusion </a:t>
            </a:r>
            <a:r>
              <a:rPr lang="en-US" b="1" dirty="0"/>
              <a:t>of censored patients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smtClean="0"/>
              <a:t>Scenario </a:t>
            </a:r>
            <a:r>
              <a:rPr lang="en-US" sz="2400" b="1" dirty="0"/>
              <a:t>2</a:t>
            </a:r>
            <a:endParaRPr lang="en-US" sz="2400" b="1" dirty="0" smtClean="0"/>
          </a:p>
          <a:p>
            <a:endParaRPr 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373015716"/>
              </p:ext>
            </p:extLst>
          </p:nvPr>
        </p:nvGraphicFramePr>
        <p:xfrm>
          <a:off x="2209800" y="289560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smtClean="0"/>
                        <a:t>Regimen</a:t>
                      </a:r>
                      <a:r>
                        <a:rPr lang="en-US" baseline="0" dirty="0" smtClean="0"/>
                        <a:t> A </a:t>
                      </a:r>
                      <a:endParaRPr lang="en-US" dirty="0"/>
                    </a:p>
                  </a:txBody>
                  <a:tcPr/>
                </a:tc>
                <a:tc>
                  <a:txBody>
                    <a:bodyPr/>
                    <a:lstStyle/>
                    <a:p>
                      <a:r>
                        <a:rPr lang="en-US" dirty="0" smtClean="0"/>
                        <a:t>Regimen B </a:t>
                      </a:r>
                      <a:endParaRPr lang="en-US" dirty="0"/>
                    </a:p>
                  </a:txBody>
                  <a:tcPr/>
                </a:tc>
                <a:extLst>
                  <a:ext uri="{0D108BD9-81ED-4DB2-BD59-A6C34878D82A}">
                    <a16:rowId xmlns:a16="http://schemas.microsoft.com/office/drawing/2014/main" val="10000"/>
                  </a:ext>
                </a:extLst>
              </a:tr>
              <a:tr h="370840">
                <a:tc>
                  <a:txBody>
                    <a:bodyPr/>
                    <a:lstStyle/>
                    <a:p>
                      <a:r>
                        <a:rPr lang="en-US" dirty="0" smtClean="0"/>
                        <a:t>20 patients </a:t>
                      </a:r>
                      <a:endParaRPr lang="en-US" dirty="0"/>
                    </a:p>
                  </a:txBody>
                  <a:tcPr/>
                </a:tc>
                <a:tc>
                  <a:txBody>
                    <a:bodyPr/>
                    <a:lstStyle/>
                    <a:p>
                      <a:r>
                        <a:rPr lang="en-US" dirty="0" smtClean="0"/>
                        <a:t>20 patients </a:t>
                      </a:r>
                      <a:endParaRPr lang="en-US" dirty="0"/>
                    </a:p>
                  </a:txBody>
                  <a:tcPr/>
                </a:tc>
                <a:extLst>
                  <a:ext uri="{0D108BD9-81ED-4DB2-BD59-A6C34878D82A}">
                    <a16:rowId xmlns:a16="http://schemas.microsoft.com/office/drawing/2014/main" val="10001"/>
                  </a:ext>
                </a:extLst>
              </a:tr>
              <a:tr h="370840">
                <a:tc>
                  <a:txBody>
                    <a:bodyPr/>
                    <a:lstStyle/>
                    <a:p>
                      <a:r>
                        <a:rPr lang="en-US" dirty="0" smtClean="0"/>
                        <a:t>2 died (in</a:t>
                      </a:r>
                      <a:r>
                        <a:rPr lang="en-US" baseline="0" dirty="0" smtClean="0"/>
                        <a:t> 1 year) == 10%</a:t>
                      </a:r>
                      <a:endParaRPr lang="en-US" dirty="0"/>
                    </a:p>
                  </a:txBody>
                  <a:tcPr/>
                </a:tc>
                <a:tc>
                  <a:txBody>
                    <a:bodyPr/>
                    <a:lstStyle/>
                    <a:p>
                      <a:r>
                        <a:rPr lang="en-US" dirty="0" smtClean="0"/>
                        <a:t>10</a:t>
                      </a:r>
                      <a:r>
                        <a:rPr lang="en-US" baseline="0" dirty="0" smtClean="0"/>
                        <a:t> died (in 1 year) == 50%</a:t>
                      </a:r>
                      <a:endParaRPr lang="en-US" dirty="0"/>
                    </a:p>
                  </a:txBody>
                  <a:tcPr/>
                </a:tc>
                <a:extLst>
                  <a:ext uri="{0D108BD9-81ED-4DB2-BD59-A6C34878D82A}">
                    <a16:rowId xmlns:a16="http://schemas.microsoft.com/office/drawing/2014/main" val="10002"/>
                  </a:ext>
                </a:extLst>
              </a:tr>
              <a:tr h="370840">
                <a:tc gridSpan="2">
                  <a:txBody>
                    <a:bodyPr/>
                    <a:lstStyle/>
                    <a:p>
                      <a:r>
                        <a:rPr lang="en-US" dirty="0" smtClean="0"/>
                        <a:t>     All censored after 1 year …….   Censored excluded </a:t>
                      </a:r>
                      <a:endParaRPr lang="en-US" dirty="0"/>
                    </a:p>
                  </a:txBody>
                  <a:tcPr/>
                </a:tc>
                <a:tc hMerge="1">
                  <a:txBody>
                    <a:bodyPr/>
                    <a:lstStyle/>
                    <a:p>
                      <a:endParaRPr lang="en-US"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gridSpan="2">
                  <a:txBody>
                    <a:bodyPr/>
                    <a:lstStyle/>
                    <a:p>
                      <a:pPr algn="ctr"/>
                      <a:endParaRPr lang="en-US" dirty="0"/>
                    </a:p>
                  </a:txBody>
                  <a:tcPr/>
                </a:tc>
                <a:tc hMerge="1">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5436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86441553"/>
              </p:ext>
            </p:extLst>
          </p:nvPr>
        </p:nvGraphicFramePr>
        <p:xfrm>
          <a:off x="1600200" y="259080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smtClean="0"/>
                        <a:t>Regimen</a:t>
                      </a:r>
                      <a:r>
                        <a:rPr lang="en-US" baseline="0" dirty="0" smtClean="0"/>
                        <a:t> A </a:t>
                      </a:r>
                      <a:endParaRPr lang="en-US" dirty="0"/>
                    </a:p>
                  </a:txBody>
                  <a:tcPr/>
                </a:tc>
                <a:tc>
                  <a:txBody>
                    <a:bodyPr/>
                    <a:lstStyle/>
                    <a:p>
                      <a:r>
                        <a:rPr lang="en-US" dirty="0" smtClean="0"/>
                        <a:t>Regimen B </a:t>
                      </a:r>
                      <a:endParaRPr lang="en-US" dirty="0"/>
                    </a:p>
                  </a:txBody>
                  <a:tcPr/>
                </a:tc>
                <a:extLst>
                  <a:ext uri="{0D108BD9-81ED-4DB2-BD59-A6C34878D82A}">
                    <a16:rowId xmlns:a16="http://schemas.microsoft.com/office/drawing/2014/main" val="10000"/>
                  </a:ext>
                </a:extLst>
              </a:tr>
              <a:tr h="370840">
                <a:tc>
                  <a:txBody>
                    <a:bodyPr/>
                    <a:lstStyle/>
                    <a:p>
                      <a:r>
                        <a:rPr lang="en-US" dirty="0" smtClean="0"/>
                        <a:t>20 patients </a:t>
                      </a:r>
                      <a:endParaRPr lang="en-US" dirty="0"/>
                    </a:p>
                  </a:txBody>
                  <a:tcPr/>
                </a:tc>
                <a:tc>
                  <a:txBody>
                    <a:bodyPr/>
                    <a:lstStyle/>
                    <a:p>
                      <a:r>
                        <a:rPr lang="en-US" dirty="0" smtClean="0"/>
                        <a:t>20 patients </a:t>
                      </a:r>
                      <a:endParaRPr lang="en-US" dirty="0"/>
                    </a:p>
                  </a:txBody>
                  <a:tcPr/>
                </a:tc>
                <a:extLst>
                  <a:ext uri="{0D108BD9-81ED-4DB2-BD59-A6C34878D82A}">
                    <a16:rowId xmlns:a16="http://schemas.microsoft.com/office/drawing/2014/main" val="10001"/>
                  </a:ext>
                </a:extLst>
              </a:tr>
              <a:tr h="370840">
                <a:tc>
                  <a:txBody>
                    <a:bodyPr/>
                    <a:lstStyle/>
                    <a:p>
                      <a:r>
                        <a:rPr lang="en-US" dirty="0" smtClean="0"/>
                        <a:t>2 died (in</a:t>
                      </a:r>
                      <a:r>
                        <a:rPr lang="en-US" baseline="0" dirty="0" smtClean="0"/>
                        <a:t> 1 year) == 10%</a:t>
                      </a:r>
                      <a:endParaRPr lang="en-US" dirty="0"/>
                    </a:p>
                  </a:txBody>
                  <a:tcPr/>
                </a:tc>
                <a:tc>
                  <a:txBody>
                    <a:bodyPr/>
                    <a:lstStyle/>
                    <a:p>
                      <a:r>
                        <a:rPr lang="en-US" dirty="0" smtClean="0"/>
                        <a:t>10</a:t>
                      </a:r>
                      <a:r>
                        <a:rPr lang="en-US" baseline="0" dirty="0" smtClean="0"/>
                        <a:t> died (in 1 year) == 50%</a:t>
                      </a:r>
                      <a:endParaRPr lang="en-US" dirty="0"/>
                    </a:p>
                  </a:txBody>
                  <a:tcPr/>
                </a:tc>
                <a:extLst>
                  <a:ext uri="{0D108BD9-81ED-4DB2-BD59-A6C34878D82A}">
                    <a16:rowId xmlns:a16="http://schemas.microsoft.com/office/drawing/2014/main" val="10002"/>
                  </a:ext>
                </a:extLst>
              </a:tr>
              <a:tr h="370840">
                <a:tc gridSpan="2">
                  <a:txBody>
                    <a:bodyPr/>
                    <a:lstStyle/>
                    <a:p>
                      <a:r>
                        <a:rPr lang="en-US" dirty="0" smtClean="0"/>
                        <a:t>     All censored after 1 year …….   Censored excluded </a:t>
                      </a:r>
                      <a:endParaRPr lang="en-US" dirty="0"/>
                    </a:p>
                  </a:txBody>
                  <a:tcPr/>
                </a:tc>
                <a:tc hMerge="1">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smtClean="0"/>
                        <a:t>2/2 died   100 %</a:t>
                      </a:r>
                      <a:endParaRPr lang="en-US" dirty="0"/>
                    </a:p>
                  </a:txBody>
                  <a:tcPr/>
                </a:tc>
                <a:tc>
                  <a:txBody>
                    <a:bodyPr/>
                    <a:lstStyle/>
                    <a:p>
                      <a:r>
                        <a:rPr lang="en-US" dirty="0" smtClean="0"/>
                        <a:t>10/10 died    100% </a:t>
                      </a:r>
                      <a:endParaRPr lang="en-US" dirty="0"/>
                    </a:p>
                  </a:txBody>
                  <a:tcPr/>
                </a:tc>
                <a:extLst>
                  <a:ext uri="{0D108BD9-81ED-4DB2-BD59-A6C34878D82A}">
                    <a16:rowId xmlns:a16="http://schemas.microsoft.com/office/drawing/2014/main" val="10004"/>
                  </a:ext>
                </a:extLst>
              </a:tr>
              <a:tr h="370840">
                <a:tc gridSpan="2">
                  <a:txBody>
                    <a:bodyPr/>
                    <a:lstStyle/>
                    <a:p>
                      <a:pPr algn="ctr"/>
                      <a:r>
                        <a:rPr lang="en-US" dirty="0" smtClean="0"/>
                        <a:t>i.e. Regimen A = Regimen B </a:t>
                      </a:r>
                      <a:endParaRPr lang="en-US" dirty="0"/>
                    </a:p>
                  </a:txBody>
                  <a:tcPr/>
                </a:tc>
                <a:tc hMerge="1">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08038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Kaplan-Meier</a:t>
            </a:r>
          </a:p>
        </p:txBody>
      </p:sp>
      <p:sp>
        <p:nvSpPr>
          <p:cNvPr id="3" name="Content Placeholder 2"/>
          <p:cNvSpPr>
            <a:spLocks noGrp="1"/>
          </p:cNvSpPr>
          <p:nvPr>
            <p:ph idx="1"/>
          </p:nvPr>
        </p:nvSpPr>
        <p:spPr/>
        <p:txBody>
          <a:bodyPr/>
          <a:lstStyle/>
          <a:p>
            <a:pPr>
              <a:buFontTx/>
              <a:buChar char="•"/>
            </a:pPr>
            <a:r>
              <a:rPr lang="en-US" dirty="0"/>
              <a:t>Mainly descriptive</a:t>
            </a:r>
          </a:p>
          <a:p>
            <a:pPr>
              <a:buFontTx/>
              <a:buChar char="•"/>
            </a:pPr>
            <a:r>
              <a:rPr lang="en-US" dirty="0"/>
              <a:t>Doesn’t control for covariates</a:t>
            </a:r>
          </a:p>
          <a:p>
            <a:pPr>
              <a:buFontTx/>
              <a:buChar char="•"/>
            </a:pPr>
            <a:r>
              <a:rPr lang="en-US" dirty="0"/>
              <a:t>Requires categorical predictors</a:t>
            </a:r>
          </a:p>
          <a:p>
            <a:endParaRPr lang="en-US" dirty="0"/>
          </a:p>
        </p:txBody>
      </p:sp>
    </p:spTree>
    <p:extLst>
      <p:ext uri="{BB962C8B-B14F-4D97-AF65-F5344CB8AC3E}">
        <p14:creationId xmlns:p14="http://schemas.microsoft.com/office/powerpoint/2010/main" val="3227267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https://merser.shinyapps.io/Survival</a:t>
            </a:r>
            <a:r>
              <a:rPr lang="en-US" dirty="0" smtClean="0">
                <a:hlinkClick r:id="rId2"/>
              </a:rPr>
              <a:t>/</a:t>
            </a:r>
            <a:r>
              <a:rPr lang="en-US" dirty="0" smtClean="0"/>
              <a:t> </a:t>
            </a:r>
          </a:p>
          <a:p>
            <a:endParaRPr lang="en-US" dirty="0"/>
          </a:p>
          <a:p>
            <a:r>
              <a:rPr lang="en-US" dirty="0">
                <a:hlinkClick r:id="rId3"/>
              </a:rPr>
              <a:t>https://jeffreythy.shinyapps.io/kaplan-meier_shiny_r</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1536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Cox regression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762000" y="1981200"/>
            <a:ext cx="2752725" cy="2752725"/>
          </a:xfrm>
          <a:prstGeom prst="rect">
            <a:avLst/>
          </a:prstGeom>
        </p:spPr>
      </p:pic>
      <p:pic>
        <p:nvPicPr>
          <p:cNvPr id="9" name="Picture 8"/>
          <p:cNvPicPr>
            <a:picLocks noChangeAspect="1"/>
          </p:cNvPicPr>
          <p:nvPr/>
        </p:nvPicPr>
        <p:blipFill>
          <a:blip r:embed="rId4"/>
          <a:stretch>
            <a:fillRect/>
          </a:stretch>
        </p:blipFill>
        <p:spPr>
          <a:xfrm>
            <a:off x="4924132" y="1828800"/>
            <a:ext cx="3762667" cy="2898905"/>
          </a:xfrm>
          <a:prstGeom prst="rect">
            <a:avLst/>
          </a:prstGeom>
        </p:spPr>
      </p:pic>
      <p:pic>
        <p:nvPicPr>
          <p:cNvPr id="11" name="Picture 10"/>
          <p:cNvPicPr>
            <a:picLocks noChangeAspect="1"/>
          </p:cNvPicPr>
          <p:nvPr/>
        </p:nvPicPr>
        <p:blipFill>
          <a:blip r:embed="rId5"/>
          <a:stretch>
            <a:fillRect/>
          </a:stretch>
        </p:blipFill>
        <p:spPr>
          <a:xfrm>
            <a:off x="2590800" y="4956304"/>
            <a:ext cx="3276600" cy="1871177"/>
          </a:xfrm>
          <a:prstGeom prst="rect">
            <a:avLst/>
          </a:prstGeom>
        </p:spPr>
      </p:pic>
    </p:spTree>
    <p:extLst>
      <p:ext uri="{BB962C8B-B14F-4D97-AF65-F5344CB8AC3E}">
        <p14:creationId xmlns:p14="http://schemas.microsoft.com/office/powerpoint/2010/main" val="91715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223" y="0"/>
            <a:ext cx="9277223" cy="6858000"/>
          </a:xfrm>
        </p:spPr>
      </p:pic>
    </p:spTree>
    <p:extLst>
      <p:ext uri="{BB962C8B-B14F-4D97-AF65-F5344CB8AC3E}">
        <p14:creationId xmlns:p14="http://schemas.microsoft.com/office/powerpoint/2010/main" val="1318763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4137" y="633637"/>
            <a:ext cx="7875726" cy="5538563"/>
          </a:xfrm>
          <a:prstGeom prst="rect">
            <a:avLst/>
          </a:prstGeom>
        </p:spPr>
      </p:pic>
    </p:spTree>
    <p:extLst>
      <p:ext uri="{BB962C8B-B14F-4D97-AF65-F5344CB8AC3E}">
        <p14:creationId xmlns:p14="http://schemas.microsoft.com/office/powerpoint/2010/main" val="4163446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19200" y="2057400"/>
            <a:ext cx="7315200" cy="4267200"/>
          </a:xfrm>
          <a:prstGeom prst="rect">
            <a:avLst/>
          </a:prstGeom>
        </p:spPr>
      </p:pic>
    </p:spTree>
    <p:extLst>
      <p:ext uri="{BB962C8B-B14F-4D97-AF65-F5344CB8AC3E}">
        <p14:creationId xmlns:p14="http://schemas.microsoft.com/office/powerpoint/2010/main" val="3790845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dependent covariates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78971" y="2438400"/>
            <a:ext cx="3673929" cy="3048000"/>
          </a:xfrm>
          <a:prstGeom prst="rect">
            <a:avLst/>
          </a:prstGeom>
        </p:spPr>
      </p:pic>
      <p:pic>
        <p:nvPicPr>
          <p:cNvPr id="7" name="Picture 6"/>
          <p:cNvPicPr>
            <a:picLocks noChangeAspect="1"/>
          </p:cNvPicPr>
          <p:nvPr/>
        </p:nvPicPr>
        <p:blipFill>
          <a:blip r:embed="rId4"/>
          <a:stretch>
            <a:fillRect/>
          </a:stretch>
        </p:blipFill>
        <p:spPr>
          <a:xfrm>
            <a:off x="5257800" y="2438400"/>
            <a:ext cx="3192868" cy="3048000"/>
          </a:xfrm>
          <a:prstGeom prst="rect">
            <a:avLst/>
          </a:prstGeom>
        </p:spPr>
      </p:pic>
    </p:spTree>
    <p:extLst>
      <p:ext uri="{BB962C8B-B14F-4D97-AF65-F5344CB8AC3E}">
        <p14:creationId xmlns:p14="http://schemas.microsoft.com/office/powerpoint/2010/main" val="147735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events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04800" y="1828800"/>
            <a:ext cx="4419600" cy="2500352"/>
          </a:xfrm>
          <a:prstGeom prst="rect">
            <a:avLst/>
          </a:prstGeom>
        </p:spPr>
      </p:pic>
      <p:pic>
        <p:nvPicPr>
          <p:cNvPr id="9" name="Picture 8"/>
          <p:cNvPicPr>
            <a:picLocks noChangeAspect="1"/>
          </p:cNvPicPr>
          <p:nvPr/>
        </p:nvPicPr>
        <p:blipFill>
          <a:blip r:embed="rId4"/>
          <a:stretch>
            <a:fillRect/>
          </a:stretch>
        </p:blipFill>
        <p:spPr>
          <a:xfrm>
            <a:off x="5670581" y="1828800"/>
            <a:ext cx="3016219" cy="2500352"/>
          </a:xfrm>
          <a:prstGeom prst="rect">
            <a:avLst/>
          </a:prstGeom>
        </p:spPr>
      </p:pic>
    </p:spTree>
    <p:extLst>
      <p:ext uri="{BB962C8B-B14F-4D97-AF65-F5344CB8AC3E}">
        <p14:creationId xmlns:p14="http://schemas.microsoft.com/office/powerpoint/2010/main" val="2231156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7315200" cy="5410200"/>
          </a:xfrm>
        </p:spPr>
        <p:txBody>
          <a:bodyPr>
            <a:normAutofit/>
          </a:bodyPr>
          <a:lstStyle/>
          <a:p>
            <a:pPr lvl="0"/>
            <a:r>
              <a:rPr lang="en-US" dirty="0"/>
              <a:t>Variable – time to event : Hybrid </a:t>
            </a:r>
            <a:r>
              <a:rPr lang="en-US" dirty="0" smtClean="0"/>
              <a:t>Variable</a:t>
            </a:r>
          </a:p>
          <a:p>
            <a:pPr marL="0" lvl="0" indent="0">
              <a:buNone/>
            </a:pPr>
            <a:endParaRPr lang="en-US" dirty="0"/>
          </a:p>
          <a:p>
            <a:pPr marL="0" lvl="0" indent="0">
              <a:buNone/>
            </a:pPr>
            <a:endParaRPr lang="en-US" dirty="0" smtClean="0"/>
          </a:p>
          <a:p>
            <a:pPr marL="0" lvl="0" indent="0">
              <a:buNone/>
            </a:pPr>
            <a:endParaRPr lang="en-US" dirty="0"/>
          </a:p>
          <a:p>
            <a:pPr marL="0" lvl="0" indent="0">
              <a:buNone/>
            </a:pPr>
            <a:endParaRPr lang="en-US" dirty="0"/>
          </a:p>
          <a:p>
            <a:pPr marL="45720" lvl="0" indent="0">
              <a:buNone/>
            </a:pPr>
            <a:endParaRPr lang="en-US" dirty="0" smtClean="0"/>
          </a:p>
          <a:p>
            <a:pPr marL="45720" lvl="0" indent="0">
              <a:buNone/>
            </a:pPr>
            <a:endParaRPr lang="en-US" dirty="0"/>
          </a:p>
          <a:p>
            <a:pPr marL="45720" lvl="0" indent="0">
              <a:buNone/>
            </a:pPr>
            <a:endParaRPr lang="en-US" dirty="0" smtClean="0"/>
          </a:p>
          <a:p>
            <a:pPr marL="45720" lvl="0" indent="0">
              <a:buNone/>
            </a:pPr>
            <a:endParaRPr lang="en-US" dirty="0"/>
          </a:p>
          <a:p>
            <a:pPr marL="45720" lvl="0" indent="0">
              <a:buNone/>
            </a:pPr>
            <a:endParaRPr lang="en-US" dirty="0" smtClean="0"/>
          </a:p>
          <a:p>
            <a:endParaRPr lang="en-US" dirty="0"/>
          </a:p>
        </p:txBody>
      </p:sp>
      <p:pic>
        <p:nvPicPr>
          <p:cNvPr id="5122" name="Picture 2" descr="C:\Users\hamza\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209800"/>
            <a:ext cx="30289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527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incidence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838200" y="1981200"/>
            <a:ext cx="7772400" cy="3886200"/>
          </a:xfrm>
          <a:prstGeom prst="rect">
            <a:avLst/>
          </a:prstGeom>
        </p:spPr>
      </p:pic>
    </p:spTree>
    <p:extLst>
      <p:ext uri="{BB962C8B-B14F-4D97-AF65-F5344CB8AC3E}">
        <p14:creationId xmlns:p14="http://schemas.microsoft.com/office/powerpoint/2010/main" val="134350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580050"/>
            <a:ext cx="9144000" cy="5277950"/>
          </a:xfrm>
          <a:prstGeom prst="rect">
            <a:avLst/>
          </a:prstGeom>
        </p:spPr>
      </p:pic>
    </p:spTree>
    <p:extLst>
      <p:ext uri="{BB962C8B-B14F-4D97-AF65-F5344CB8AC3E}">
        <p14:creationId xmlns:p14="http://schemas.microsoft.com/office/powerpoint/2010/main" val="433704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14400" y="1732450"/>
            <a:ext cx="6944694" cy="4658375"/>
          </a:xfrm>
          <a:prstGeom prst="rect">
            <a:avLst/>
          </a:prstGeom>
        </p:spPr>
      </p:pic>
    </p:spTree>
    <p:extLst>
      <p:ext uri="{BB962C8B-B14F-4D97-AF65-F5344CB8AC3E}">
        <p14:creationId xmlns:p14="http://schemas.microsoft.com/office/powerpoint/2010/main" val="969225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Kaplan Meier?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86847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878" y="0"/>
            <a:ext cx="9171878" cy="6858000"/>
          </a:xfrm>
          <a:prstGeom prst="rect">
            <a:avLst/>
          </a:prstGeom>
        </p:spPr>
      </p:pic>
    </p:spTree>
    <p:extLst>
      <p:ext uri="{BB962C8B-B14F-4D97-AF65-F5344CB8AC3E}">
        <p14:creationId xmlns:p14="http://schemas.microsoft.com/office/powerpoint/2010/main" val="1004587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04363" y="1018838"/>
            <a:ext cx="7335274" cy="4820323"/>
          </a:xfrm>
          <a:prstGeom prst="rect">
            <a:avLst/>
          </a:prstGeom>
        </p:spPr>
      </p:pic>
    </p:spTree>
    <p:extLst>
      <p:ext uri="{BB962C8B-B14F-4D97-AF65-F5344CB8AC3E}">
        <p14:creationId xmlns:p14="http://schemas.microsoft.com/office/powerpoint/2010/main" val="2008302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1468" y="1033128"/>
            <a:ext cx="7621064" cy="4791744"/>
          </a:xfrm>
          <a:prstGeom prst="rect">
            <a:avLst/>
          </a:prstGeom>
        </p:spPr>
      </p:pic>
    </p:spTree>
    <p:extLst>
      <p:ext uri="{BB962C8B-B14F-4D97-AF65-F5344CB8AC3E}">
        <p14:creationId xmlns:p14="http://schemas.microsoft.com/office/powerpoint/2010/main" val="714915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7074" y="609600"/>
            <a:ext cx="8585926" cy="5867400"/>
          </a:xfrm>
          <a:prstGeom prst="rect">
            <a:avLst/>
          </a:prstGeom>
        </p:spPr>
      </p:pic>
    </p:spTree>
    <p:extLst>
      <p:ext uri="{BB962C8B-B14F-4D97-AF65-F5344CB8AC3E}">
        <p14:creationId xmlns:p14="http://schemas.microsoft.com/office/powerpoint/2010/main" val="1809732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Further readings </a:t>
            </a:r>
          </a:p>
        </p:txBody>
      </p:sp>
      <p:sp>
        <p:nvSpPr>
          <p:cNvPr id="3" name="Content Placeholder 2"/>
          <p:cNvSpPr>
            <a:spLocks noGrp="1"/>
          </p:cNvSpPr>
          <p:nvPr>
            <p:ph idx="1"/>
          </p:nvPr>
        </p:nvSpPr>
        <p:spPr/>
        <p:txBody>
          <a:bodyPr>
            <a:normAutofit fontScale="92500" lnSpcReduction="20000"/>
          </a:bodyPr>
          <a:lstStyle/>
          <a:p>
            <a:r>
              <a:rPr lang="de-DE" sz="2400" dirty="0"/>
              <a:t>Weiß C: Basiswissen Medizinische Statistik. 5th revised </a:t>
            </a:r>
            <a:r>
              <a:rPr lang="de-DE" sz="2400" dirty="0" smtClean="0"/>
              <a:t>edition. Springer 2010.</a:t>
            </a:r>
          </a:p>
          <a:p>
            <a:endParaRPr lang="de-DE" sz="2400" dirty="0"/>
          </a:p>
          <a:p>
            <a:r>
              <a:rPr lang="de-DE" sz="2400" dirty="0" smtClean="0"/>
              <a:t>Schumacher </a:t>
            </a:r>
            <a:r>
              <a:rPr lang="de-DE" sz="2400" dirty="0"/>
              <a:t>M, Schulgen G: Methodik klinischer Studien. 3rd </a:t>
            </a:r>
            <a:r>
              <a:rPr lang="de-DE" sz="2400" dirty="0" smtClean="0"/>
              <a:t>edition. </a:t>
            </a:r>
            <a:r>
              <a:rPr lang="en-US" sz="2400" dirty="0" smtClean="0"/>
              <a:t>Springer </a:t>
            </a:r>
            <a:r>
              <a:rPr lang="en-US" sz="2400" dirty="0"/>
              <a:t>2008</a:t>
            </a:r>
            <a:r>
              <a:rPr lang="en-US" sz="2400" dirty="0" smtClean="0"/>
              <a:t>.</a:t>
            </a:r>
          </a:p>
          <a:p>
            <a:endParaRPr lang="en-US" sz="2400" dirty="0"/>
          </a:p>
          <a:p>
            <a:r>
              <a:rPr lang="en-US" sz="2400" dirty="0" err="1" smtClean="0"/>
              <a:t>Collett</a:t>
            </a:r>
            <a:r>
              <a:rPr lang="en-US" sz="2400" dirty="0" smtClean="0"/>
              <a:t> </a:t>
            </a:r>
            <a:r>
              <a:rPr lang="en-US" sz="2400" dirty="0"/>
              <a:t>D: </a:t>
            </a:r>
            <a:r>
              <a:rPr lang="en-US" sz="2400" dirty="0" err="1"/>
              <a:t>Modelling</a:t>
            </a:r>
            <a:r>
              <a:rPr lang="en-US" sz="2400" dirty="0"/>
              <a:t> survival data in medical research. 2nd edition</a:t>
            </a:r>
            <a:r>
              <a:rPr lang="en-US" sz="2400" dirty="0" smtClean="0"/>
              <a:t>.</a:t>
            </a:r>
          </a:p>
          <a:p>
            <a:endParaRPr lang="en-US" sz="2400" dirty="0"/>
          </a:p>
          <a:p>
            <a:r>
              <a:rPr lang="en-US" sz="2400" dirty="0"/>
              <a:t>London: Chapman and Hall </a:t>
            </a:r>
            <a:r>
              <a:rPr lang="en-US" sz="2400" dirty="0" smtClean="0"/>
              <a:t>2003. The </a:t>
            </a:r>
            <a:r>
              <a:rPr lang="en-US" sz="2400" dirty="0"/>
              <a:t>statistical analysis of failure </a:t>
            </a:r>
            <a:r>
              <a:rPr lang="en-US" sz="2400" dirty="0" smtClean="0"/>
              <a:t>time data</a:t>
            </a:r>
            <a:r>
              <a:rPr lang="en-US" sz="2400" dirty="0"/>
              <a:t>. 2nd </a:t>
            </a:r>
            <a:r>
              <a:rPr lang="en-US" sz="2400" dirty="0" smtClean="0"/>
              <a:t>edition</a:t>
            </a:r>
            <a:r>
              <a:rPr lang="en-US" sz="2400" dirty="0"/>
              <a:t>.</a:t>
            </a:r>
            <a:r>
              <a:rPr lang="en-US" sz="2400" dirty="0" smtClean="0"/>
              <a:t> Wiley</a:t>
            </a:r>
            <a:r>
              <a:rPr lang="en-US" sz="2400" dirty="0"/>
              <a:t>, 2002</a:t>
            </a:r>
            <a:r>
              <a:rPr lang="en-US" dirty="0"/>
              <a:t>.</a:t>
            </a:r>
          </a:p>
        </p:txBody>
      </p:sp>
    </p:spTree>
    <p:extLst>
      <p:ext uri="{BB962C8B-B14F-4D97-AF65-F5344CB8AC3E}">
        <p14:creationId xmlns:p14="http://schemas.microsoft.com/office/powerpoint/2010/main" val="1956803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65322" cy="970450"/>
          </a:xfrm>
        </p:spPr>
        <p:txBody>
          <a:bodyPr/>
          <a:lstStyle/>
          <a:p>
            <a:r>
              <a:rPr lang="en-US" dirty="0" smtClean="0"/>
              <a:t>References</a:t>
            </a:r>
            <a:endParaRPr lang="en-US" dirty="0"/>
          </a:p>
        </p:txBody>
      </p:sp>
      <p:sp>
        <p:nvSpPr>
          <p:cNvPr id="3" name="Content Placeholder 2"/>
          <p:cNvSpPr>
            <a:spLocks noGrp="1"/>
          </p:cNvSpPr>
          <p:nvPr>
            <p:ph idx="1"/>
          </p:nvPr>
        </p:nvSpPr>
        <p:spPr>
          <a:xfrm>
            <a:off x="685346" y="970450"/>
            <a:ext cx="7765322" cy="5887550"/>
          </a:xfrm>
        </p:spPr>
        <p:txBody>
          <a:bodyPr>
            <a:normAutofit fontScale="92500" lnSpcReduction="10000"/>
          </a:bodyPr>
          <a:lstStyle/>
          <a:p>
            <a:pPr lvl="0"/>
            <a:r>
              <a:rPr lang="en-US" baseline="30000" dirty="0" smtClean="0"/>
              <a:t>Survival Analysis presentation (Dr. </a:t>
            </a:r>
            <a:r>
              <a:rPr lang="en-US" baseline="30000" dirty="0" err="1" smtClean="0"/>
              <a:t>Nouran</a:t>
            </a:r>
            <a:r>
              <a:rPr lang="en-US" baseline="30000" dirty="0" smtClean="0"/>
              <a:t> </a:t>
            </a:r>
            <a:r>
              <a:rPr lang="en-US" baseline="30000" dirty="0"/>
              <a:t>Yasser </a:t>
            </a:r>
            <a:r>
              <a:rPr lang="en-US" baseline="30000" dirty="0" smtClean="0"/>
              <a:t>)</a:t>
            </a:r>
          </a:p>
          <a:p>
            <a:pPr marL="0" lvl="0" indent="0">
              <a:buNone/>
            </a:pPr>
            <a:endParaRPr lang="en-US" baseline="30000" dirty="0"/>
          </a:p>
          <a:p>
            <a:pPr lvl="0"/>
            <a:r>
              <a:rPr lang="en-US" baseline="30000" dirty="0"/>
              <a:t>Lecture 15 Introduction to Survival Analysis BIOST 515 February 26, </a:t>
            </a:r>
            <a:r>
              <a:rPr lang="en-US" baseline="30000" dirty="0" smtClean="0"/>
              <a:t>2004</a:t>
            </a:r>
          </a:p>
          <a:p>
            <a:pPr marL="0" lvl="0" indent="0">
              <a:buNone/>
            </a:pPr>
            <a:endParaRPr lang="en-US" baseline="30000" dirty="0"/>
          </a:p>
          <a:p>
            <a:pPr lvl="0"/>
            <a:r>
              <a:rPr lang="en-US" baseline="30000" dirty="0" smtClean="0"/>
              <a:t>Seminar </a:t>
            </a:r>
            <a:r>
              <a:rPr lang="en-US" baseline="30000" dirty="0"/>
              <a:t>in Statistics: Survival Analysis  Linda </a:t>
            </a:r>
            <a:r>
              <a:rPr lang="en-US" baseline="30000" dirty="0" err="1"/>
              <a:t>Staub</a:t>
            </a:r>
            <a:r>
              <a:rPr lang="en-US" baseline="30000" dirty="0"/>
              <a:t> &amp; </a:t>
            </a:r>
            <a:r>
              <a:rPr lang="en-US" baseline="30000" dirty="0" err="1"/>
              <a:t>Alexandros</a:t>
            </a:r>
            <a:r>
              <a:rPr lang="en-US" baseline="30000" dirty="0"/>
              <a:t> </a:t>
            </a:r>
            <a:r>
              <a:rPr lang="en-US" baseline="30000" dirty="0" err="1"/>
              <a:t>Gekenidis</a:t>
            </a:r>
            <a:r>
              <a:rPr lang="en-US" baseline="30000" dirty="0"/>
              <a:t> </a:t>
            </a:r>
            <a:endParaRPr lang="en-US" baseline="30000" dirty="0" smtClean="0"/>
          </a:p>
          <a:p>
            <a:pPr marL="0" lvl="0" indent="0">
              <a:buNone/>
            </a:pPr>
            <a:endParaRPr lang="en-US" baseline="30000" dirty="0"/>
          </a:p>
          <a:p>
            <a:pPr lvl="0"/>
            <a:r>
              <a:rPr lang="en-US" baseline="30000" dirty="0"/>
              <a:t>Survival Analysis Part 15 of a Series on Evaluation of Scientific Publications (Isabella </a:t>
            </a:r>
            <a:r>
              <a:rPr lang="en-US" baseline="30000" dirty="0" err="1"/>
              <a:t>Zwiener</a:t>
            </a:r>
            <a:r>
              <a:rPr lang="en-US" baseline="30000" dirty="0"/>
              <a:t>, Maria </a:t>
            </a:r>
            <a:r>
              <a:rPr lang="en-US" baseline="30000" dirty="0" err="1"/>
              <a:t>Blettner</a:t>
            </a:r>
            <a:r>
              <a:rPr lang="en-US" baseline="30000" dirty="0"/>
              <a:t>, Gerhard </a:t>
            </a:r>
            <a:r>
              <a:rPr lang="en-US" baseline="30000" dirty="0" err="1"/>
              <a:t>Hommel</a:t>
            </a:r>
            <a:r>
              <a:rPr lang="en-US" baseline="30000" dirty="0" smtClean="0"/>
              <a:t>)</a:t>
            </a:r>
          </a:p>
          <a:p>
            <a:pPr marL="0" lvl="0" indent="0">
              <a:buNone/>
            </a:pPr>
            <a:endParaRPr lang="en-US" baseline="30000" dirty="0"/>
          </a:p>
          <a:p>
            <a:pPr lvl="0"/>
            <a:r>
              <a:rPr lang="en-US" baseline="30000" dirty="0"/>
              <a:t>Impact of Informative Censoring on the Kaplan-Meier Estimate of Progression-Free Survival in Phase II Clinical </a:t>
            </a:r>
            <a:r>
              <a:rPr lang="en-US" baseline="30000" dirty="0" smtClean="0"/>
              <a:t>Trials</a:t>
            </a:r>
          </a:p>
          <a:p>
            <a:pPr lvl="0"/>
            <a:endParaRPr lang="en-US" baseline="30000" dirty="0"/>
          </a:p>
          <a:p>
            <a:r>
              <a:rPr lang="en-US" baseline="30000" dirty="0" smtClean="0"/>
              <a:t>Censoring </a:t>
            </a:r>
            <a:r>
              <a:rPr lang="en-US" baseline="30000" dirty="0"/>
              <a:t>in Clinical Trials: Review of Survival Analysis </a:t>
            </a:r>
            <a:r>
              <a:rPr lang="en-US" baseline="30000" dirty="0" smtClean="0"/>
              <a:t>Techniques</a:t>
            </a:r>
          </a:p>
          <a:p>
            <a:endParaRPr lang="en-US" baseline="30000" dirty="0" smtClean="0"/>
          </a:p>
          <a:p>
            <a:r>
              <a:rPr lang="de-DE" baseline="30000" dirty="0"/>
              <a:t>von Hoff K, Hinkes B, Gerber NU, Deinlein F, Mittler U, Urban C, </a:t>
            </a:r>
            <a:r>
              <a:rPr lang="de-DE" baseline="30000" dirty="0" smtClean="0"/>
              <a:t>et </a:t>
            </a:r>
            <a:r>
              <a:rPr lang="en-US" baseline="30000" dirty="0" smtClean="0"/>
              <a:t>al</a:t>
            </a:r>
            <a:r>
              <a:rPr lang="en-US" baseline="30000" dirty="0"/>
              <a:t>.: Long-term outcome and clinical prognostic factors in </a:t>
            </a:r>
            <a:r>
              <a:rPr lang="en-US" baseline="30000" dirty="0" smtClean="0"/>
              <a:t>children with </a:t>
            </a:r>
            <a:r>
              <a:rPr lang="en-US" baseline="30000" dirty="0" err="1"/>
              <a:t>medulloblastoma</a:t>
            </a:r>
            <a:r>
              <a:rPr lang="en-US" baseline="30000" dirty="0"/>
              <a:t> treated in the prospective </a:t>
            </a:r>
            <a:r>
              <a:rPr lang="en-US" baseline="30000" dirty="0" err="1"/>
              <a:t>randomised</a:t>
            </a:r>
            <a:r>
              <a:rPr lang="en-US" baseline="30000" dirty="0"/>
              <a:t> </a:t>
            </a:r>
            <a:r>
              <a:rPr lang="en-US" baseline="30000" dirty="0" err="1" smtClean="0"/>
              <a:t>multicentre</a:t>
            </a:r>
            <a:r>
              <a:rPr lang="en-US" baseline="30000" dirty="0"/>
              <a:t> </a:t>
            </a:r>
            <a:r>
              <a:rPr lang="en-US" baseline="30000" dirty="0" smtClean="0"/>
              <a:t>trial </a:t>
            </a:r>
            <a:r>
              <a:rPr lang="en-US" baseline="30000" dirty="0"/>
              <a:t>HIT´91. EJC 2009; 45: 1209–17</a:t>
            </a:r>
            <a:r>
              <a:rPr lang="en-US" baseline="30000" dirty="0" smtClean="0"/>
              <a:t>.</a:t>
            </a:r>
          </a:p>
          <a:p>
            <a:endParaRPr lang="en-US" baseline="30000" dirty="0" smtClean="0"/>
          </a:p>
          <a:p>
            <a:r>
              <a:rPr lang="en-US" baseline="30000" dirty="0">
                <a:hlinkClick r:id="rId2"/>
              </a:rPr>
              <a:t>https://www.datacamp.com/community/tutorials/survival-analysis-R</a:t>
            </a:r>
            <a:endParaRPr lang="en-US" baseline="30000" dirty="0"/>
          </a:p>
          <a:p>
            <a:pPr marL="0" indent="0">
              <a:buNone/>
            </a:pPr>
            <a:r>
              <a:rPr lang="en-US" dirty="0"/>
              <a:t/>
            </a:r>
            <a:br>
              <a:rPr lang="en-US" dirty="0"/>
            </a:br>
            <a:endParaRPr lang="en-US" dirty="0"/>
          </a:p>
        </p:txBody>
      </p:sp>
    </p:spTree>
    <p:extLst>
      <p:ext uri="{BB962C8B-B14F-4D97-AF65-F5344CB8AC3E}">
        <p14:creationId xmlns:p14="http://schemas.microsoft.com/office/powerpoint/2010/main" val="2516239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normAutofit lnSpcReduction="10000"/>
          </a:bodyPr>
          <a:lstStyle/>
          <a:p>
            <a:pPr marL="609600" indent="-609600">
              <a:lnSpc>
                <a:spcPct val="90000"/>
              </a:lnSpc>
            </a:pPr>
            <a:r>
              <a:rPr lang="en-US" sz="3600" dirty="0"/>
              <a:t>Which of the following data sets is likely to lend itself to survival analysis?</a:t>
            </a:r>
          </a:p>
          <a:p>
            <a:pPr marL="609600" indent="-609600">
              <a:lnSpc>
                <a:spcPct val="90000"/>
              </a:lnSpc>
            </a:pPr>
            <a:endParaRPr lang="en-US" sz="3600" dirty="0"/>
          </a:p>
          <a:p>
            <a:pPr marL="609600" indent="-609600">
              <a:lnSpc>
                <a:spcPct val="90000"/>
              </a:lnSpc>
              <a:buFont typeface="Wingdings" panose="05000000000000000000" pitchFamily="2" charset="2"/>
              <a:buAutoNum type="alphaLcPeriod"/>
            </a:pPr>
            <a:r>
              <a:rPr lang="en-US" dirty="0"/>
              <a:t>A case-control study of caffeine intake and breast cancer.</a:t>
            </a:r>
          </a:p>
          <a:p>
            <a:pPr marL="609600" indent="-609600">
              <a:lnSpc>
                <a:spcPct val="90000"/>
              </a:lnSpc>
              <a:buFont typeface="Wingdings" panose="05000000000000000000" pitchFamily="2" charset="2"/>
              <a:buAutoNum type="alphaLcPeriod"/>
            </a:pPr>
            <a:r>
              <a:rPr lang="en-US" dirty="0"/>
              <a:t>A randomized controlled trial where the outcome was whether or not women developed breast cancer in the study period.</a:t>
            </a:r>
          </a:p>
          <a:p>
            <a:pPr marL="609600" indent="-609600">
              <a:lnSpc>
                <a:spcPct val="90000"/>
              </a:lnSpc>
              <a:buFont typeface="Wingdings" panose="05000000000000000000" pitchFamily="2" charset="2"/>
              <a:buAutoNum type="alphaLcPeriod"/>
            </a:pPr>
            <a:r>
              <a:rPr lang="en-US" dirty="0"/>
              <a:t>A cohort study where the outcome was the time it took women to develop breast cancer.</a:t>
            </a:r>
          </a:p>
          <a:p>
            <a:endParaRPr lang="en-US" dirty="0"/>
          </a:p>
        </p:txBody>
      </p:sp>
    </p:spTree>
    <p:extLst>
      <p:ext uri="{BB962C8B-B14F-4D97-AF65-F5344CB8AC3E}">
        <p14:creationId xmlns:p14="http://schemas.microsoft.com/office/powerpoint/2010/main" val="3838569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hamza\Desktop\b9c612b33cedb52e2e2a28326b50c6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676400"/>
            <a:ext cx="4762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135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315200" cy="1154097"/>
          </a:xfrm>
        </p:spPr>
        <p:txBody>
          <a:bodyPr/>
          <a:lstStyle/>
          <a:p>
            <a:r>
              <a:rPr lang="en-US" dirty="0" smtClean="0"/>
              <a:t>Why bother ?</a:t>
            </a:r>
            <a:endParaRPr lang="en-US" dirty="0"/>
          </a:p>
        </p:txBody>
      </p:sp>
      <p:sp>
        <p:nvSpPr>
          <p:cNvPr id="3" name="Content Placeholder 2"/>
          <p:cNvSpPr>
            <a:spLocks noGrp="1"/>
          </p:cNvSpPr>
          <p:nvPr>
            <p:ph idx="1"/>
          </p:nvPr>
        </p:nvSpPr>
        <p:spPr>
          <a:xfrm>
            <a:off x="152400" y="1371600"/>
            <a:ext cx="7315200" cy="3539527"/>
          </a:xfrm>
        </p:spPr>
        <p:txBody>
          <a:bodyPr/>
          <a:lstStyle/>
          <a:p>
            <a:r>
              <a:rPr lang="en-US" dirty="0"/>
              <a:t>Why not use </a:t>
            </a:r>
            <a:r>
              <a:rPr lang="en-US" dirty="0" smtClean="0"/>
              <a:t>linear or </a:t>
            </a:r>
            <a:r>
              <a:rPr lang="en-US" dirty="0"/>
              <a:t>logistic </a:t>
            </a:r>
            <a:r>
              <a:rPr lang="en-US" dirty="0" smtClean="0"/>
              <a:t>regression?</a:t>
            </a:r>
            <a:endParaRPr lang="en-US" dirty="0"/>
          </a:p>
          <a:p>
            <a:pPr marL="0" indent="0">
              <a:buNone/>
            </a:pP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66975"/>
            <a:ext cx="68961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937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a:lnSpc>
                <a:spcPct val="90000"/>
              </a:lnSpc>
              <a:buFont typeface="Wingdings" panose="05000000000000000000" pitchFamily="2" charset="2"/>
              <a:buNone/>
            </a:pPr>
            <a:endParaRPr lang="en-US" dirty="0" smtClean="0"/>
          </a:p>
          <a:p>
            <a:pPr>
              <a:lnSpc>
                <a:spcPct val="90000"/>
              </a:lnSpc>
              <a:buFont typeface="Wingdings" panose="05000000000000000000" pitchFamily="2" charset="2"/>
              <a:buNone/>
            </a:pPr>
            <a:r>
              <a:rPr lang="en-US" dirty="0" smtClean="0"/>
              <a:t>1</a:t>
            </a:r>
            <a:r>
              <a:rPr lang="en-US" dirty="0"/>
              <a:t>-</a:t>
            </a:r>
            <a:r>
              <a:rPr lang="en-US" dirty="0" smtClean="0"/>
              <a:t> </a:t>
            </a:r>
            <a:r>
              <a:rPr lang="en-US" dirty="0"/>
              <a:t>Why not compare proportion of events in your groups using risk/odds ratios or logistic regression?</a:t>
            </a:r>
          </a:p>
          <a:p>
            <a:pPr marL="0" indent="0">
              <a:buNone/>
            </a:pPr>
            <a:endParaRPr lang="en-US" dirty="0" smtClean="0"/>
          </a:p>
          <a:p>
            <a:pPr marL="0" indent="0">
              <a:buNone/>
            </a:pPr>
            <a:r>
              <a:rPr lang="en-US" dirty="0" smtClean="0"/>
              <a:t>2- </a:t>
            </a:r>
            <a:r>
              <a:rPr lang="en-US" dirty="0"/>
              <a:t>Why not compare mean time-to-event between your groups using a t-test or linear regression?</a:t>
            </a:r>
          </a:p>
          <a:p>
            <a:pPr marL="0" indent="0">
              <a:buNone/>
            </a:pPr>
            <a:endParaRPr lang="en-US" dirty="0"/>
          </a:p>
        </p:txBody>
      </p:sp>
    </p:spTree>
    <p:extLst>
      <p:ext uri="{BB962C8B-B14F-4D97-AF65-F5344CB8AC3E}">
        <p14:creationId xmlns:p14="http://schemas.microsoft.com/office/powerpoint/2010/main" val="2294798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Censoring </a:t>
            </a:r>
            <a:endParaRPr lang="en-US" dirty="0"/>
          </a:p>
        </p:txBody>
      </p:sp>
      <p:sp>
        <p:nvSpPr>
          <p:cNvPr id="3" name="Content Placeholder 2"/>
          <p:cNvSpPr>
            <a:spLocks noGrp="1"/>
          </p:cNvSpPr>
          <p:nvPr>
            <p:ph idx="1"/>
          </p:nvPr>
        </p:nvSpPr>
        <p:spPr>
          <a:xfrm>
            <a:off x="76200" y="1676400"/>
            <a:ext cx="9220200" cy="4525963"/>
          </a:xfrm>
        </p:spPr>
        <p:txBody>
          <a:bodyPr>
            <a:normAutofit/>
          </a:bodyPr>
          <a:lstStyle/>
          <a:p>
            <a:pPr marL="0" indent="0">
              <a:buNone/>
            </a:pPr>
            <a:endParaRPr lang="en-US" b="1" dirty="0" smtClean="0"/>
          </a:p>
          <a:p>
            <a:pPr marL="0" indent="0">
              <a:buNone/>
            </a:pPr>
            <a:endParaRPr lang="en-US" b="1" dirty="0" smtClean="0"/>
          </a:p>
          <a:p>
            <a:pPr marL="0" indent="0">
              <a:buNone/>
            </a:pPr>
            <a:r>
              <a:rPr lang="en-US" b="1" dirty="0" smtClean="0"/>
              <a:t>3 main reasons </a:t>
            </a:r>
          </a:p>
          <a:p>
            <a:pPr marL="0" indent="0">
              <a:buNone/>
            </a:pPr>
            <a:endParaRPr lang="en-US" b="1" dirty="0" smtClean="0"/>
          </a:p>
          <a:p>
            <a:r>
              <a:rPr lang="en-US" dirty="0" smtClean="0"/>
              <a:t> no event before the study ends</a:t>
            </a:r>
          </a:p>
          <a:p>
            <a:pPr marL="342900" indent="-342900"/>
            <a:r>
              <a:rPr lang="en-US" dirty="0" smtClean="0"/>
              <a:t> lost to follow-up during the study period</a:t>
            </a:r>
          </a:p>
          <a:p>
            <a:pPr marL="342900" indent="-342900"/>
            <a:r>
              <a:rPr lang="en-US" dirty="0" smtClean="0"/>
              <a:t> withdrawals from the study</a:t>
            </a:r>
          </a:p>
          <a:p>
            <a:pPr marL="0" indent="0">
              <a:buNone/>
            </a:pPr>
            <a:endParaRPr lang="en-US" dirty="0" smtClean="0"/>
          </a:p>
          <a:p>
            <a:pPr marL="0" indent="0">
              <a:buNone/>
            </a:pPr>
            <a:r>
              <a:rPr lang="en-US" dirty="0" smtClean="0"/>
              <a:t>These are all examples of right-censoring.</a:t>
            </a:r>
          </a:p>
          <a:p>
            <a:endParaRPr lang="en-US" dirty="0"/>
          </a:p>
        </p:txBody>
      </p:sp>
    </p:spTree>
    <p:extLst>
      <p:ext uri="{BB962C8B-B14F-4D97-AF65-F5344CB8AC3E}">
        <p14:creationId xmlns:p14="http://schemas.microsoft.com/office/powerpoint/2010/main" val="1743765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Censoring</a:t>
            </a:r>
            <a:endParaRPr lang="en-US" dirty="0"/>
          </a:p>
        </p:txBody>
      </p:sp>
      <p:sp>
        <p:nvSpPr>
          <p:cNvPr id="3" name="Content Placeholder 2"/>
          <p:cNvSpPr>
            <a:spLocks noGrp="1"/>
          </p:cNvSpPr>
          <p:nvPr>
            <p:ph idx="1"/>
          </p:nvPr>
        </p:nvSpPr>
        <p:spPr>
          <a:xfrm>
            <a:off x="1028700" y="1333041"/>
            <a:ext cx="7200900" cy="4979624"/>
          </a:xfrm>
        </p:spPr>
        <p:txBody>
          <a:bodyPr>
            <a:normAutofit lnSpcReduction="10000"/>
          </a:bodyPr>
          <a:lstStyle/>
          <a:p>
            <a:r>
              <a:rPr lang="en-US" sz="3200" dirty="0" smtClean="0"/>
              <a:t>Right Censoring</a:t>
            </a:r>
          </a:p>
          <a:p>
            <a:endParaRPr lang="en-US" sz="3200" dirty="0"/>
          </a:p>
          <a:p>
            <a:endParaRPr lang="en-US" sz="3200" dirty="0" smtClean="0"/>
          </a:p>
          <a:p>
            <a:endParaRPr lang="en-US" sz="3200" dirty="0" smtClean="0"/>
          </a:p>
          <a:p>
            <a:endParaRPr lang="en-US" sz="3200" dirty="0"/>
          </a:p>
          <a:p>
            <a:endParaRPr lang="en-US" sz="3200" dirty="0" smtClean="0"/>
          </a:p>
          <a:p>
            <a:r>
              <a:rPr lang="en-US" sz="3200" dirty="0" smtClean="0"/>
              <a:t>Left Censoring </a:t>
            </a:r>
          </a:p>
          <a:p>
            <a:r>
              <a:rPr lang="en-US" sz="3200" dirty="0" smtClean="0"/>
              <a:t>Interval Censoring </a:t>
            </a:r>
          </a:p>
          <a:p>
            <a:pPr marL="0" indent="0">
              <a:buNone/>
            </a:pPr>
            <a:endParaRPr lang="en-US" sz="3200" dirty="0"/>
          </a:p>
        </p:txBody>
      </p:sp>
      <p:sp>
        <p:nvSpPr>
          <p:cNvPr id="4" name="Line 5"/>
          <p:cNvSpPr>
            <a:spLocks noChangeShapeType="1"/>
          </p:cNvSpPr>
          <p:nvPr/>
        </p:nvSpPr>
        <p:spPr bwMode="auto">
          <a:xfrm>
            <a:off x="1628775" y="3197225"/>
            <a:ext cx="634484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6"/>
          <p:cNvSpPr>
            <a:spLocks noChangeShapeType="1"/>
          </p:cNvSpPr>
          <p:nvPr/>
        </p:nvSpPr>
        <p:spPr bwMode="auto">
          <a:xfrm>
            <a:off x="1632347" y="3067050"/>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a:off x="6081008" y="3067050"/>
            <a:ext cx="0"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8"/>
          <p:cNvSpPr txBox="1">
            <a:spLocks noChangeArrowheads="1"/>
          </p:cNvSpPr>
          <p:nvPr/>
        </p:nvSpPr>
        <p:spPr bwMode="auto">
          <a:xfrm>
            <a:off x="1133475" y="3544753"/>
            <a:ext cx="14610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Start of Study</a:t>
            </a:r>
            <a:endParaRPr lang="en-GB" dirty="0"/>
          </a:p>
        </p:txBody>
      </p:sp>
      <p:sp>
        <p:nvSpPr>
          <p:cNvPr id="8" name="Text Box 8"/>
          <p:cNvSpPr txBox="1">
            <a:spLocks noChangeArrowheads="1"/>
          </p:cNvSpPr>
          <p:nvPr/>
        </p:nvSpPr>
        <p:spPr bwMode="auto">
          <a:xfrm>
            <a:off x="5556647" y="3544753"/>
            <a:ext cx="32138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NZ" dirty="0" smtClean="0"/>
              <a:t>End of participation in the Study</a:t>
            </a:r>
            <a:endParaRPr lang="en-GB" dirty="0"/>
          </a:p>
        </p:txBody>
      </p:sp>
      <p:sp>
        <p:nvSpPr>
          <p:cNvPr id="9" name="Lightning Bolt 8"/>
          <p:cNvSpPr/>
          <p:nvPr/>
        </p:nvSpPr>
        <p:spPr>
          <a:xfrm>
            <a:off x="6343650" y="2806701"/>
            <a:ext cx="273625" cy="390525"/>
          </a:xfrm>
          <a:prstGeom prst="lightningBol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a:off x="6760896" y="2818942"/>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p:cNvSpPr/>
          <p:nvPr/>
        </p:nvSpPr>
        <p:spPr>
          <a:xfrm>
            <a:off x="7189074" y="2785202"/>
            <a:ext cx="273625" cy="39052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7862152" y="2785202"/>
            <a:ext cx="332513" cy="39052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870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1963</TotalTime>
  <Words>2371</Words>
  <Application>Microsoft Office PowerPoint</Application>
  <PresentationFormat>On-screen Show (4:3)</PresentationFormat>
  <Paragraphs>356</Paragraphs>
  <Slides>50</Slides>
  <Notes>33</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Calisto MT</vt:lpstr>
      <vt:lpstr>Tahoma</vt:lpstr>
      <vt:lpstr>Times New Roman</vt:lpstr>
      <vt:lpstr>Trebuchet MS</vt:lpstr>
      <vt:lpstr>Wingdings</vt:lpstr>
      <vt:lpstr>Wingdings 2</vt:lpstr>
      <vt:lpstr>Slate</vt:lpstr>
      <vt:lpstr>Survival analysis </vt:lpstr>
      <vt:lpstr>PowerPoint Presentation</vt:lpstr>
      <vt:lpstr>Special data </vt:lpstr>
      <vt:lpstr>PowerPoint Presentation</vt:lpstr>
      <vt:lpstr>Question</vt:lpstr>
      <vt:lpstr>Why bother ?</vt:lpstr>
      <vt:lpstr>Question</vt:lpstr>
      <vt:lpstr>Censoring </vt:lpstr>
      <vt:lpstr>Types of Censoring</vt:lpstr>
      <vt:lpstr>Types of Censoring</vt:lpstr>
      <vt:lpstr>Types of Censoring</vt:lpstr>
      <vt:lpstr>Rule 1”Non informative censoring”</vt:lpstr>
      <vt:lpstr>PowerPoint Presentation</vt:lpstr>
      <vt:lpstr>PowerPoint Presentation</vt:lpstr>
      <vt:lpstr>Clearly stated</vt:lpstr>
      <vt:lpstr>PowerPoint Presentation</vt:lpstr>
      <vt:lpstr>Kaplan-Meier Approach </vt:lpstr>
      <vt:lpstr>PowerPoint Presentation</vt:lpstr>
      <vt:lpstr>PowerPoint Presentation</vt:lpstr>
      <vt:lpstr>PowerPoint Presentation</vt:lpstr>
      <vt:lpstr>PowerPoint Presentation</vt:lpstr>
      <vt:lpstr>Median survival time </vt:lpstr>
      <vt:lpstr>PowerPoint Presentation</vt:lpstr>
      <vt:lpstr>Must compare 2 groups ?</vt:lpstr>
      <vt:lpstr>Review question </vt:lpstr>
      <vt:lpstr>Other tips </vt:lpstr>
      <vt:lpstr>PowerPoint Presentation</vt:lpstr>
      <vt:lpstr>Censoring </vt:lpstr>
      <vt:lpstr>Timing</vt:lpstr>
      <vt:lpstr>2-Exclusion of censored patients </vt:lpstr>
      <vt:lpstr>PowerPoint Presentation</vt:lpstr>
      <vt:lpstr>Limitations of Kaplan-Meier</vt:lpstr>
      <vt:lpstr>PowerPoint Presentation</vt:lpstr>
      <vt:lpstr>Cox regression</vt:lpstr>
      <vt:lpstr>PowerPoint Presentation</vt:lpstr>
      <vt:lpstr>PowerPoint Presentation</vt:lpstr>
      <vt:lpstr>Pitfalls</vt:lpstr>
      <vt:lpstr>Time dependent covariates</vt:lpstr>
      <vt:lpstr>Number of events</vt:lpstr>
      <vt:lpstr>Cumulative incidence</vt:lpstr>
      <vt:lpstr>Case study</vt:lpstr>
      <vt:lpstr>PowerPoint Presentation</vt:lpstr>
      <vt:lpstr>Requirements for Kaplan Meier?</vt:lpstr>
      <vt:lpstr>PowerPoint Presentation</vt:lpstr>
      <vt:lpstr>PowerPoint Presentation</vt:lpstr>
      <vt:lpstr>PowerPoint Presentation</vt:lpstr>
      <vt:lpstr>PowerPoint Presentation</vt:lpstr>
      <vt:lpstr>Further readings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santarabantoosoo</cp:lastModifiedBy>
  <cp:revision>162</cp:revision>
  <dcterms:created xsi:type="dcterms:W3CDTF">2006-08-16T00:00:00Z</dcterms:created>
  <dcterms:modified xsi:type="dcterms:W3CDTF">2020-07-19T22:07:55Z</dcterms:modified>
</cp:coreProperties>
</file>